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482" r:id="rId3"/>
    <p:sldId id="549" r:id="rId4"/>
    <p:sldId id="531" r:id="rId5"/>
    <p:sldId id="658" r:id="rId6"/>
    <p:sldId id="484" r:id="rId7"/>
    <p:sldId id="491" r:id="rId8"/>
    <p:sldId id="542" r:id="rId9"/>
    <p:sldId id="488" r:id="rId10"/>
    <p:sldId id="598" r:id="rId11"/>
    <p:sldId id="659" r:id="rId12"/>
    <p:sldId id="660" r:id="rId13"/>
    <p:sldId id="615" r:id="rId14"/>
    <p:sldId id="526" r:id="rId15"/>
    <p:sldId id="527" r:id="rId16"/>
    <p:sldId id="587" r:id="rId17"/>
    <p:sldId id="523" r:id="rId18"/>
    <p:sldId id="657" r:id="rId19"/>
    <p:sldId id="563" r:id="rId20"/>
    <p:sldId id="333" r:id="rId21"/>
    <p:sldId id="593" r:id="rId22"/>
    <p:sldId id="669" r:id="rId23"/>
    <p:sldId id="604" r:id="rId24"/>
    <p:sldId id="548" r:id="rId25"/>
    <p:sldId id="667" r:id="rId26"/>
    <p:sldId id="652" r:id="rId27"/>
    <p:sldId id="653" r:id="rId28"/>
    <p:sldId id="605" r:id="rId29"/>
    <p:sldId id="662" r:id="rId30"/>
    <p:sldId id="686" r:id="rId31"/>
    <p:sldId id="687" r:id="rId32"/>
    <p:sldId id="668" r:id="rId33"/>
    <p:sldId id="665" r:id="rId34"/>
    <p:sldId id="661" r:id="rId35"/>
    <p:sldId id="664" r:id="rId36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-marie" initials="g" lastIdx="1" clrIdx="0">
    <p:extLst>
      <p:ext uri="{19B8F6BF-5375-455C-9EA6-DF929625EA0E}">
        <p15:presenceInfo xmlns:p15="http://schemas.microsoft.com/office/powerpoint/2012/main" userId="guy-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7F7D9"/>
    <a:srgbClr val="9900FF"/>
    <a:srgbClr val="0099CC"/>
    <a:srgbClr val="0099FF"/>
    <a:srgbClr val="66CCFF"/>
    <a:srgbClr val="00CCFF"/>
    <a:srgbClr val="0000FF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6130" autoAdjust="0"/>
  </p:normalViewPr>
  <p:slideViewPr>
    <p:cSldViewPr snapToGrid="0">
      <p:cViewPr varScale="1">
        <p:scale>
          <a:sx n="99" d="100"/>
          <a:sy n="99" d="100"/>
        </p:scale>
        <p:origin x="1728" y="72"/>
      </p:cViewPr>
      <p:guideLst>
        <p:guide orient="horz" pos="1706"/>
        <p:guide pos="3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2952" y="-1290"/>
      </p:cViewPr>
      <p:guideLst>
        <p:guide orient="horz" pos="3224"/>
        <p:guide pos="2238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g CO2 équivalent / kWh</a:t>
            </a:r>
          </a:p>
        </c:rich>
      </c:tx>
      <c:layout>
        <c:manualLayout>
          <c:xMode val="edge"/>
          <c:yMode val="edge"/>
          <c:x val="0"/>
          <c:y val="2.47228536168653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51489346584973"/>
          <c:y val="0.12239199398265065"/>
          <c:w val="0.87526304405974942"/>
          <c:h val="0.58660824472956452"/>
        </c:manualLayout>
      </c:layout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Emission de CO2</c:v>
                </c:pt>
              </c:strCache>
            </c:strRef>
          </c:tx>
          <c:spPr>
            <a:ln>
              <a:noFill/>
            </a:ln>
          </c:spPr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C0-4397-8728-CAA09ED9401D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Charbon</c:v>
                </c:pt>
                <c:pt idx="1">
                  <c:v>Pétrole</c:v>
                </c:pt>
                <c:pt idx="2">
                  <c:v>Gaz</c:v>
                </c:pt>
                <c:pt idx="3">
                  <c:v>Biomasse</c:v>
                </c:pt>
                <c:pt idx="4">
                  <c:v>Solaire ther.</c:v>
                </c:pt>
                <c:pt idx="5">
                  <c:v>Photovoltaique</c:v>
                </c:pt>
                <c:pt idx="6">
                  <c:v>Géothermie</c:v>
                </c:pt>
                <c:pt idx="7">
                  <c:v>Eolien</c:v>
                </c:pt>
                <c:pt idx="8">
                  <c:v>Cent.Hydrau</c:v>
                </c:pt>
                <c:pt idx="9">
                  <c:v>Nucléaire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1060</c:v>
                </c:pt>
                <c:pt idx="1">
                  <c:v>730</c:v>
                </c:pt>
                <c:pt idx="2">
                  <c:v>418</c:v>
                </c:pt>
                <c:pt idx="3">
                  <c:v>250</c:v>
                </c:pt>
                <c:pt idx="4">
                  <c:v>120</c:v>
                </c:pt>
                <c:pt idx="5">
                  <c:v>43.9</c:v>
                </c:pt>
                <c:pt idx="6">
                  <c:v>45</c:v>
                </c:pt>
                <c:pt idx="7">
                  <c:v>15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D-4787-8F95-0FCD761834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6169472"/>
        <c:axId val="240005504"/>
      </c:lineChart>
      <c:catAx>
        <c:axId val="23616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0005504"/>
        <c:crosses val="autoZero"/>
        <c:auto val="1"/>
        <c:lblAlgn val="ctr"/>
        <c:lblOffset val="100"/>
        <c:noMultiLvlLbl val="0"/>
      </c:catAx>
      <c:valAx>
        <c:axId val="24000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169472"/>
        <c:crosses val="autoZero"/>
        <c:crossBetween val="between"/>
        <c:majorUnit val="150"/>
        <c:minorUnit val="100"/>
      </c:valAx>
      <c:spPr>
        <a:noFill/>
        <a:ln w="25400">
          <a:noFill/>
        </a:ln>
      </c:spPr>
    </c:plotArea>
    <c:plotVisOnly val="0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1"/>
          </a:xfrm>
          <a:prstGeom prst="rect">
            <a:avLst/>
          </a:prstGeom>
        </p:spPr>
        <p:txBody>
          <a:bodyPr vert="horz" lIns="99036" tIns="49519" rIns="99036" bIns="4951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4" y="1"/>
            <a:ext cx="3078427" cy="511731"/>
          </a:xfrm>
          <a:prstGeom prst="rect">
            <a:avLst/>
          </a:prstGeom>
        </p:spPr>
        <p:txBody>
          <a:bodyPr vert="horz" lIns="99036" tIns="49519" rIns="99036" bIns="49519" rtlCol="0"/>
          <a:lstStyle>
            <a:lvl1pPr algn="r">
              <a:defRPr sz="1300"/>
            </a:lvl1pPr>
          </a:lstStyle>
          <a:p>
            <a:fld id="{371E8B3E-40D8-4ADA-BFDA-FCC4B418CC0F}" type="datetimeFigureOut">
              <a:rPr lang="fr-FR" smtClean="0"/>
              <a:pPr/>
              <a:t>27/03/2024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8427" cy="511731"/>
          </a:xfrm>
          <a:prstGeom prst="rect">
            <a:avLst/>
          </a:prstGeom>
        </p:spPr>
        <p:txBody>
          <a:bodyPr vert="horz" lIns="99036" tIns="49519" rIns="99036" bIns="4951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4" y="9721109"/>
            <a:ext cx="3078427" cy="511731"/>
          </a:xfrm>
          <a:prstGeom prst="rect">
            <a:avLst/>
          </a:prstGeom>
        </p:spPr>
        <p:txBody>
          <a:bodyPr vert="horz" lIns="99036" tIns="49519" rIns="99036" bIns="49519" rtlCol="0" anchor="b"/>
          <a:lstStyle>
            <a:lvl1pPr algn="r">
              <a:defRPr sz="1300"/>
            </a:lvl1pPr>
          </a:lstStyle>
          <a:p>
            <a:fld id="{551BE805-992A-459C-99D0-5F5172FCDA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1"/>
          </a:xfrm>
          <a:prstGeom prst="rect">
            <a:avLst/>
          </a:prstGeom>
        </p:spPr>
        <p:txBody>
          <a:bodyPr vert="horz" lIns="99036" tIns="49519" rIns="99036" bIns="4951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31"/>
          </a:xfrm>
          <a:prstGeom prst="rect">
            <a:avLst/>
          </a:prstGeom>
        </p:spPr>
        <p:txBody>
          <a:bodyPr vert="horz" lIns="99036" tIns="49519" rIns="99036" bIns="49519" rtlCol="0"/>
          <a:lstStyle>
            <a:lvl1pPr algn="r">
              <a:defRPr sz="1300"/>
            </a:lvl1pPr>
          </a:lstStyle>
          <a:p>
            <a:fld id="{A1CFEA74-1B29-4143-AAC9-96C88F3CFD9D}" type="datetimeFigureOut">
              <a:rPr lang="fr-FR" smtClean="0"/>
              <a:pPr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968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6" tIns="49519" rIns="99036" bIns="4951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36" tIns="49519" rIns="99036" bIns="4951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8427" cy="511731"/>
          </a:xfrm>
          <a:prstGeom prst="rect">
            <a:avLst/>
          </a:prstGeom>
        </p:spPr>
        <p:txBody>
          <a:bodyPr vert="horz" lIns="99036" tIns="49519" rIns="99036" bIns="4951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9"/>
            <a:ext cx="3078427" cy="511731"/>
          </a:xfrm>
          <a:prstGeom prst="rect">
            <a:avLst/>
          </a:prstGeom>
        </p:spPr>
        <p:txBody>
          <a:bodyPr vert="horz" lIns="99036" tIns="49519" rIns="99036" bIns="49519" rtlCol="0" anchor="b"/>
          <a:lstStyle>
            <a:lvl1pPr algn="r">
              <a:defRPr sz="1300"/>
            </a:lvl1pPr>
          </a:lstStyle>
          <a:p>
            <a:fld id="{9C6967EC-C3A3-4D9F-ADE2-B7CB11A89A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02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Deuxi%C3%A8me_R%C3%A9publique_(France)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fr.wikipedia.org/wiki/D%C3%A9cret_d'abolition_de_l'esclavage_du_27_avril_1848" TargetMode="External"/><Relationship Id="rId4" Type="http://schemas.openxmlformats.org/officeDocument/2006/relationships/hyperlink" Target="https://fr.wikipedia.org/wiki/Victor_Sch%C5%93lcher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52.emf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7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412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04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>
                <a:hlinkClick r:id="rId3" tooltip="Deuxième République (France)"/>
              </a:rPr>
              <a:t>Deuxième République</a:t>
            </a:r>
            <a:r>
              <a:rPr lang="fr-FR" dirty="0"/>
              <a:t>, sous l'impulsion de </a:t>
            </a:r>
            <a:r>
              <a:rPr lang="fr-FR" dirty="0">
                <a:hlinkClick r:id="rId4" tooltip="Victor Schœlcher"/>
              </a:rPr>
              <a:t>Victor Schœlcher</a:t>
            </a:r>
            <a:r>
              <a:rPr lang="fr-FR" dirty="0"/>
              <a:t>, abolit enfin l'esclavage sur tous les territoires français, par le </a:t>
            </a:r>
            <a:r>
              <a:rPr lang="fr-FR" dirty="0">
                <a:hlinkClick r:id="rId5" tooltip="Décret d'abolition de l'esclavage du 27 avril 1848"/>
              </a:rPr>
              <a:t>décret du 27 avril 1848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969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15">
              <a:defRPr/>
            </a:pPr>
            <a:r>
              <a:rPr lang="fr-FR" sz="1300" dirty="0"/>
              <a:t>Photo du bus colza par GMG février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705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15">
              <a:defRPr/>
            </a:pPr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16476">
              <a:defRPr/>
            </a:pPr>
            <a:endParaRPr lang="fr-FR" sz="1300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0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068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Sans gaz à effet de serre (vapeur d’eau) la température serait de -18°C</a:t>
                </a:r>
              </a:p>
              <a:p>
                <a:r>
                  <a:rPr lang="fr-FR" dirty="0"/>
                  <a:t>Avec la vapeur d’eau et les autres gaz à effet de serre  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dirty="0"/>
                  <a:t> 15 °C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Sans gaz à effet de serre (vapeur d’eau) la température serait de -18°C</a:t>
                </a:r>
              </a:p>
              <a:p>
                <a:r>
                  <a:rPr lang="fr-FR" dirty="0"/>
                  <a:t>Avec la vapeur d’eau et les autres gaz à effet de serre  T </a:t>
                </a:r>
                <a:r>
                  <a:rPr lang="fr-FR" i="0">
                    <a:latin typeface="Cambria Math" panose="02040503050406030204" pitchFamily="18" charset="0"/>
                  </a:rPr>
                  <a:t>≈</a:t>
                </a:r>
                <a:r>
                  <a:rPr lang="fr-FR" dirty="0"/>
                  <a:t> 15 °C</a:t>
                </a:r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281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192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300" dirty="0"/>
              <a:t>5°C = dernière glaciation, il y a 20 mille ans. 5000 ans pour en  sortir =&gt; premières civilisations humaines, dont nous sommes les héritiers.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11200" y="4862274"/>
            <a:ext cx="5683250" cy="4605576"/>
          </a:xfrm>
        </p:spPr>
        <p:txBody>
          <a:bodyPr>
            <a:normAutofit/>
          </a:bodyPr>
          <a:lstStyle/>
          <a:p>
            <a:pPr defTabSz="990715">
              <a:defRPr/>
            </a:pPr>
            <a:endParaRPr lang="fr-FR" sz="1300" dirty="0"/>
          </a:p>
          <a:p>
            <a:pPr defTabSz="990715">
              <a:defRPr/>
            </a:pPr>
            <a:endParaRPr lang="fr-FR" sz="1300" dirty="0"/>
          </a:p>
          <a:p>
            <a:pPr defTabSz="990715">
              <a:defRPr/>
            </a:pPr>
            <a:endParaRPr lang="fr-FR" sz="1300" dirty="0"/>
          </a:p>
          <a:p>
            <a:pPr defTabSz="990715">
              <a:defRPr/>
            </a:pPr>
            <a:endParaRPr lang="fr-FR" sz="1300" dirty="0"/>
          </a:p>
          <a:p>
            <a:pPr defTabSz="990715">
              <a:defRPr/>
            </a:pPr>
            <a:endParaRPr lang="fr-FR" sz="1300" dirty="0"/>
          </a:p>
          <a:p>
            <a:pPr defTabSz="990715">
              <a:defRPr/>
            </a:pPr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25</a:t>
            </a:fld>
            <a:endParaRPr lang="fr-FR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F5630017-BAAE-D88A-28F2-B1DE6E80D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631193"/>
              </p:ext>
            </p:extLst>
          </p:nvPr>
        </p:nvGraphicFramePr>
        <p:xfrm>
          <a:off x="431800" y="4902200"/>
          <a:ext cx="56261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29730" imgH="5175414" progId="Word.Document.12">
                  <p:embed/>
                </p:oleObj>
              </mc:Choice>
              <mc:Fallback>
                <p:oleObj name="Document" r:id="rId3" imgW="6429730" imgH="5175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4902200"/>
                        <a:ext cx="5626100" cy="452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69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744E456B-EE27-5FEB-F116-F7683D552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547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771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79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663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92080-E4BA-4A91-840C-2C61C336AD0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118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57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57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97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67EC-C3A3-4D9F-ADE2-B7CB11A89AD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29600" y="6472982"/>
            <a:ext cx="514400" cy="3850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29B0043-BDCD-4051-82B8-E845CDAC6EE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62464" y="6525344"/>
            <a:ext cx="581536" cy="332656"/>
          </a:xfrm>
          <a:prstGeom prst="rect">
            <a:avLst/>
          </a:prstGeom>
        </p:spPr>
        <p:txBody>
          <a:bodyPr/>
          <a:lstStyle/>
          <a:p>
            <a:fld id="{429B0043-BDCD-4051-82B8-E845CDAC6EE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01608" y="6517853"/>
            <a:ext cx="442392" cy="340147"/>
          </a:xfrm>
          <a:prstGeom prst="rect">
            <a:avLst/>
          </a:prstGeom>
        </p:spPr>
        <p:txBody>
          <a:bodyPr/>
          <a:lstStyle/>
          <a:p>
            <a:fld id="{429B0043-BDCD-4051-82B8-E845CDAC6E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01608" y="6517853"/>
            <a:ext cx="442392" cy="340147"/>
          </a:xfrm>
          <a:prstGeom prst="rect">
            <a:avLst/>
          </a:prstGeom>
        </p:spPr>
        <p:txBody>
          <a:bodyPr/>
          <a:lstStyle/>
          <a:p>
            <a:fld id="{429B0043-BDCD-4051-82B8-E845CDAC6E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3212976"/>
            <a:ext cx="8291264" cy="291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29600" y="6472982"/>
            <a:ext cx="514400" cy="3850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29B0043-BDCD-4051-82B8-E845CDAC6EE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08054" y="654096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27 mars 2024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475656" y="652534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/>
              <a:t>Maison de l’énergie - Manosque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72A02E-919C-3C7E-11FD-445DF964EA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54" y="683672"/>
            <a:ext cx="1659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Segoe Script" panose="030B0504020000000003" pitchFamily="66" charset="0"/>
                <a:cs typeface="Tahoma" pitchFamily="34" charset="0"/>
              </a:rPr>
              <a:t>Provence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Segoe Script" panose="030B0504020000000003" pitchFamily="66" charset="0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A95789-15DB-33CA-C07D-C6EDADB22144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7" y="55295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4" r:id="rId3"/>
    <p:sldLayoutId id="2147483655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4.emf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ques.developpement-durable.gouv.fr/chiffres-cles-de-lenergie-edition-202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istiques.developpement-durable.gouv.fr/edition-numerique/chiffres-cles-du-climat-2022/3-scenarios-et-projections-climatiques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hyperlink" Target="https://www.lemonde.fr/planete/article/2024/03/18/une-secheresse-critique-s-installe-dans-le-bassin-mediterraneen_6222655_3244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itepa.org/fr/secten/#download-sect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ilans-ges.ademe.fr/documentation/UPLOAD_DOC_FR/index.htm?renouvelable.htm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r.countryeconomy.com/energie-et-environnement/emissions-co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rculaires.legifrance.gouv.fr/dossierlegislatif/JORFDOLE000038430994/" TargetMode="External"/><Relationship Id="rId4" Type="http://schemas.openxmlformats.org/officeDocument/2006/relationships/hyperlink" Target="https://ec.europa.eu/clima/policies/eu-climate-action/law_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te-france.com/eco2mix/synthese-des-donnees?type=production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assets.rte-france.com/prod/public/2021-12/Futurs-Energetiques-2050-principaux-resultats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8424" y="6381328"/>
            <a:ext cx="298376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0043-BDCD-4051-82B8-E845CDAC6EE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9532" y="1083386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L'Energie au quotidien, </a:t>
            </a:r>
          </a:p>
          <a:p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Ordre de grandeur </a:t>
            </a:r>
          </a:p>
          <a:p>
            <a:pPr algn="ctr"/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			et perspectives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16FEFA9-B5D6-4250-8A7E-1A51F48BB41F}"/>
              </a:ext>
            </a:extLst>
          </p:cNvPr>
          <p:cNvSpPr txBox="1">
            <a:spLocks/>
          </p:cNvSpPr>
          <p:nvPr/>
        </p:nvSpPr>
        <p:spPr>
          <a:xfrm>
            <a:off x="141402" y="3836474"/>
            <a:ext cx="8851769" cy="2075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400" dirty="0"/>
              <a:t>Guy-Marie GAUTIER</a:t>
            </a:r>
          </a:p>
          <a:p>
            <a:pPr marL="0" indent="0" algn="ctr">
              <a:buNone/>
            </a:pPr>
            <a:r>
              <a:rPr lang="fr-FR" sz="2000" dirty="0"/>
              <a:t>Ingénieur retraité du CEA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89F763-8CAD-49C0-B936-CE464855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A41F595-66D9-45E6-AF92-8711AE698CE2}"/>
              </a:ext>
            </a:extLst>
          </p:cNvPr>
          <p:cNvSpPr txBox="1">
            <a:spLocks/>
          </p:cNvSpPr>
          <p:nvPr/>
        </p:nvSpPr>
        <p:spPr>
          <a:xfrm>
            <a:off x="1295942" y="-22706"/>
            <a:ext cx="6805061" cy="10010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l’énergie au quotidien</a:t>
            </a:r>
            <a:endParaRPr lang="fr-F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Afficher l'image d'origine">
            <a:extLst>
              <a:ext uri="{FF2B5EF4-FFF2-40B4-BE49-F238E27FC236}">
                <a16:creationId xmlns:a16="http://schemas.microsoft.com/office/drawing/2014/main" id="{53B5C3A1-9FAD-42EE-9139-F079AA7B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89" y="152761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0F4E4C8-7C49-72CC-43C0-5CEB916AE1D5}"/>
              </a:ext>
            </a:extLst>
          </p:cNvPr>
          <p:cNvGrpSpPr/>
          <p:nvPr/>
        </p:nvGrpSpPr>
        <p:grpSpPr>
          <a:xfrm>
            <a:off x="-36752" y="1333387"/>
            <a:ext cx="5097685" cy="4369539"/>
            <a:chOff x="-36752" y="1333387"/>
            <a:chExt cx="5097685" cy="4369539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475CF8E2-06BD-42BB-8B92-773BC24FC657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1064859" y="1502664"/>
              <a:ext cx="3107040" cy="413868"/>
            </a:xfrm>
            <a:prstGeom prst="straightConnector1">
              <a:avLst/>
            </a:prstGeom>
            <a:noFill/>
            <a:ln w="38100" cap="flat" cmpd="sng" algn="ctr">
              <a:solidFill>
                <a:srgbClr val="78146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4DF993C-D8EF-413C-8410-906861A34A83}"/>
                </a:ext>
              </a:extLst>
            </p:cNvPr>
            <p:cNvSpPr txBox="1"/>
            <p:nvPr/>
          </p:nvSpPr>
          <p:spPr>
            <a:xfrm>
              <a:off x="27396" y="1333387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Eclairage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E7A9262B-62D1-4CFC-94E3-263C53A0E546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1343690" y="3057472"/>
              <a:ext cx="3717243" cy="93726"/>
            </a:xfrm>
            <a:prstGeom prst="straightConnector1">
              <a:avLst/>
            </a:prstGeom>
            <a:noFill/>
            <a:ln w="38100" cap="flat" cmpd="sng" algn="ctr">
              <a:solidFill>
                <a:srgbClr val="78146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F84F513-A907-4C50-9F67-B6B6401A9E7F}"/>
                </a:ext>
              </a:extLst>
            </p:cNvPr>
            <p:cNvSpPr txBox="1"/>
            <p:nvPr/>
          </p:nvSpPr>
          <p:spPr>
            <a:xfrm>
              <a:off x="8068" y="2765084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Cuisson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des aliments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6EF0B0A-0FDD-4EB4-8A79-2E486E00FA5E}"/>
                </a:ext>
              </a:extLst>
            </p:cNvPr>
            <p:cNvSpPr txBox="1"/>
            <p:nvPr/>
          </p:nvSpPr>
          <p:spPr>
            <a:xfrm>
              <a:off x="-30647" y="2119522"/>
              <a:ext cx="1449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Conservation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des aliments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97D11D76-A6A4-4180-B55A-268C5756AFB2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1418789" y="2411910"/>
              <a:ext cx="3392609" cy="432092"/>
            </a:xfrm>
            <a:prstGeom prst="straightConnector1">
              <a:avLst/>
            </a:prstGeom>
            <a:noFill/>
            <a:ln w="38100" cap="flat" cmpd="sng" algn="ctr">
              <a:solidFill>
                <a:srgbClr val="78146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83CF74E-8390-475A-A292-75DD1DDBEBF4}"/>
                </a:ext>
              </a:extLst>
            </p:cNvPr>
            <p:cNvSpPr txBox="1"/>
            <p:nvPr/>
          </p:nvSpPr>
          <p:spPr>
            <a:xfrm>
              <a:off x="-8957" y="4156315"/>
              <a:ext cx="1484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Traitement et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transport l’eau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D7315DF5-3FFE-4555-9D37-6403E44FA462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1475745" y="3451101"/>
              <a:ext cx="777830" cy="997602"/>
            </a:xfrm>
            <a:prstGeom prst="straightConnector1">
              <a:avLst/>
            </a:prstGeom>
            <a:noFill/>
            <a:ln w="38100" cap="flat" cmpd="sng" algn="ctr">
              <a:solidFill>
                <a:srgbClr val="78146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745EB6D-053E-4B5E-BF19-6DCA264438CD}"/>
                </a:ext>
              </a:extLst>
            </p:cNvPr>
            <p:cNvSpPr txBox="1"/>
            <p:nvPr/>
          </p:nvSpPr>
          <p:spPr>
            <a:xfrm>
              <a:off x="-13855" y="1709392"/>
              <a:ext cx="1128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Ventilation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CFB32073-967D-448B-AF9E-503A83C752E2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1114852" y="1878669"/>
              <a:ext cx="2245465" cy="401392"/>
            </a:xfrm>
            <a:prstGeom prst="straightConnector1">
              <a:avLst/>
            </a:prstGeom>
            <a:noFill/>
            <a:ln w="38100" cap="flat" cmpd="sng" algn="ctr">
              <a:solidFill>
                <a:srgbClr val="78146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8016E3FF-84A2-45F6-8975-D447A992B9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1183" y="4311467"/>
              <a:ext cx="1731889" cy="884837"/>
            </a:xfrm>
            <a:prstGeom prst="straightConnector1">
              <a:avLst/>
            </a:prstGeom>
            <a:noFill/>
            <a:ln w="38100" cap="flat" cmpd="sng" algn="ctr">
              <a:solidFill>
                <a:srgbClr val="78146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1015E60-DC5B-4263-B732-614DCB369726}"/>
                </a:ext>
              </a:extLst>
            </p:cNvPr>
            <p:cNvSpPr txBox="1"/>
            <p:nvPr/>
          </p:nvSpPr>
          <p:spPr>
            <a:xfrm>
              <a:off x="-36752" y="4871929"/>
              <a:ext cx="1941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Fabrication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Transport des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Meubles, objets, …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F618EB0-CB64-4C55-B36B-57D7BB7B8485}"/>
                </a:ext>
              </a:extLst>
            </p:cNvPr>
            <p:cNvSpPr txBox="1"/>
            <p:nvPr/>
          </p:nvSpPr>
          <p:spPr>
            <a:xfrm>
              <a:off x="-13980" y="3446460"/>
              <a:ext cx="12779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Eau chaude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charset="0"/>
                </a:rPr>
                <a:t>sanitaire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534E2B4-E661-4653-BE83-9EB4B2F5060C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1263934" y="3411540"/>
              <a:ext cx="949478" cy="327308"/>
            </a:xfrm>
            <a:prstGeom prst="straightConnector1">
              <a:avLst/>
            </a:prstGeom>
            <a:noFill/>
            <a:ln w="38100" cap="flat" cmpd="sng" algn="ctr">
              <a:solidFill>
                <a:srgbClr val="78146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C893AE04-210F-6EAF-455C-65CF3D2898E7}"/>
              </a:ext>
            </a:extLst>
          </p:cNvPr>
          <p:cNvGrpSpPr/>
          <p:nvPr/>
        </p:nvGrpSpPr>
        <p:grpSpPr>
          <a:xfrm>
            <a:off x="6978343" y="1455597"/>
            <a:ext cx="1688784" cy="4297061"/>
            <a:chOff x="7010636" y="1417880"/>
            <a:chExt cx="1688784" cy="4297061"/>
          </a:xfrm>
        </p:grpSpPr>
        <p:pic>
          <p:nvPicPr>
            <p:cNvPr id="48" name="Picture 4" descr="Afficher l'image d'origine">
              <a:extLst>
                <a:ext uri="{FF2B5EF4-FFF2-40B4-BE49-F238E27FC236}">
                  <a16:creationId xmlns:a16="http://schemas.microsoft.com/office/drawing/2014/main" id="{FC9D1743-4331-F3E1-E6D0-0EF47C4339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38607" y="1417880"/>
              <a:ext cx="1588889" cy="82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Afficher l'image d'origine">
              <a:extLst>
                <a:ext uri="{FF2B5EF4-FFF2-40B4-BE49-F238E27FC236}">
                  <a16:creationId xmlns:a16="http://schemas.microsoft.com/office/drawing/2014/main" id="{DA8FF962-5537-3760-AEBF-1523D5F50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636" y="2466402"/>
              <a:ext cx="1688784" cy="94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Afficher l'image d'origine">
              <a:extLst>
                <a:ext uri="{FF2B5EF4-FFF2-40B4-BE49-F238E27FC236}">
                  <a16:creationId xmlns:a16="http://schemas.microsoft.com/office/drawing/2014/main" id="{2783FF1B-4688-7428-C6ED-1A7DB8B09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988" y="3510953"/>
              <a:ext cx="1579796" cy="1053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8" descr="Afficher l'image d'origine">
              <a:extLst>
                <a:ext uri="{FF2B5EF4-FFF2-40B4-BE49-F238E27FC236}">
                  <a16:creationId xmlns:a16="http://schemas.microsoft.com/office/drawing/2014/main" id="{F3E3D19E-191D-41C9-7030-6306A347F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988" y="4661719"/>
              <a:ext cx="1610432" cy="105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4F85C34-C8F1-DE0E-1684-8BAD46EB8595}"/>
              </a:ext>
            </a:extLst>
          </p:cNvPr>
          <p:cNvSpPr/>
          <p:nvPr/>
        </p:nvSpPr>
        <p:spPr>
          <a:xfrm>
            <a:off x="1966270" y="5216539"/>
            <a:ext cx="5063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</a:rPr>
              <a:t>Grâce à l’énergie, notre espérance de vie est passée en moyenne </a:t>
            </a:r>
          </a:p>
          <a:p>
            <a:pPr algn="ctr"/>
            <a:r>
              <a:rPr lang="fr-FR" sz="2400" b="1" dirty="0">
                <a:solidFill>
                  <a:srgbClr val="0000FF"/>
                </a:solidFill>
              </a:rPr>
              <a:t>de 40 ans à 80 ans</a:t>
            </a:r>
          </a:p>
        </p:txBody>
      </p:sp>
    </p:spTree>
    <p:extLst>
      <p:ext uri="{BB962C8B-B14F-4D97-AF65-F5344CB8AC3E}">
        <p14:creationId xmlns:p14="http://schemas.microsoft.com/office/powerpoint/2010/main" val="5856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452CB4-D623-8076-E712-DDBB3265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7ED8E5-23DF-EBBF-59E8-34F795BA07E7}"/>
              </a:ext>
            </a:extLst>
          </p:cNvPr>
          <p:cNvSpPr txBox="1"/>
          <p:nvPr/>
        </p:nvSpPr>
        <p:spPr>
          <a:xfrm>
            <a:off x="146045" y="1519196"/>
            <a:ext cx="4895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L’énergie mesure la transformation de l’objet </a:t>
            </a:r>
          </a:p>
          <a:p>
            <a:r>
              <a:rPr lang="fr-FR" sz="2000" dirty="0"/>
              <a:t>Elle s’exprime en 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 </a:t>
            </a:r>
            <a:r>
              <a:rPr lang="fr-FR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joule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» symbole : </a:t>
            </a:r>
            <a:r>
              <a:rPr lang="fr-FR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J</a:t>
            </a:r>
            <a:endParaRPr lang="fr-FR" sz="200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A428B04-1994-713E-FC37-B92FE6414D02}"/>
              </a:ext>
            </a:extLst>
          </p:cNvPr>
          <p:cNvGrpSpPr/>
          <p:nvPr/>
        </p:nvGrpSpPr>
        <p:grpSpPr>
          <a:xfrm>
            <a:off x="6855766" y="3546920"/>
            <a:ext cx="753130" cy="963518"/>
            <a:chOff x="751630" y="3031717"/>
            <a:chExt cx="845240" cy="1081359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AAFA1ED-89A0-BB78-017A-57B0C1532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0" y="3605075"/>
              <a:ext cx="508001" cy="508001"/>
            </a:xfrm>
            <a:prstGeom prst="rect">
              <a:avLst/>
            </a:prstGeom>
          </p:spPr>
        </p:pic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11E446FA-7CF3-0714-9DC9-FE00B92BB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83" y="3031717"/>
              <a:ext cx="801687" cy="644549"/>
            </a:xfrm>
            <a:custGeom>
              <a:avLst/>
              <a:gdLst>
                <a:gd name="T0" fmla="*/ 423862 w 505"/>
                <a:gd name="T1" fmla="*/ 196850 h 835"/>
                <a:gd name="T2" fmla="*/ 506412 w 505"/>
                <a:gd name="T3" fmla="*/ 114300 h 835"/>
                <a:gd name="T4" fmla="*/ 622300 w 505"/>
                <a:gd name="T5" fmla="*/ 33338 h 835"/>
                <a:gd name="T6" fmla="*/ 703262 w 505"/>
                <a:gd name="T7" fmla="*/ 0 h 835"/>
                <a:gd name="T8" fmla="*/ 801687 w 505"/>
                <a:gd name="T9" fmla="*/ 6350 h 835"/>
                <a:gd name="T10" fmla="*/ 801687 w 505"/>
                <a:gd name="T11" fmla="*/ 82550 h 835"/>
                <a:gd name="T12" fmla="*/ 752475 w 505"/>
                <a:gd name="T13" fmla="*/ 147638 h 835"/>
                <a:gd name="T14" fmla="*/ 660400 w 505"/>
                <a:gd name="T15" fmla="*/ 196850 h 835"/>
                <a:gd name="T16" fmla="*/ 430212 w 505"/>
                <a:gd name="T17" fmla="*/ 301625 h 835"/>
                <a:gd name="T18" fmla="*/ 211137 w 505"/>
                <a:gd name="T19" fmla="*/ 427038 h 835"/>
                <a:gd name="T20" fmla="*/ 119062 w 505"/>
                <a:gd name="T21" fmla="*/ 458788 h 835"/>
                <a:gd name="T22" fmla="*/ 87312 w 505"/>
                <a:gd name="T23" fmla="*/ 508000 h 835"/>
                <a:gd name="T24" fmla="*/ 119062 w 505"/>
                <a:gd name="T25" fmla="*/ 557213 h 835"/>
                <a:gd name="T26" fmla="*/ 309562 w 505"/>
                <a:gd name="T27" fmla="*/ 741363 h 835"/>
                <a:gd name="T28" fmla="*/ 396875 w 505"/>
                <a:gd name="T29" fmla="*/ 801688 h 835"/>
                <a:gd name="T30" fmla="*/ 527050 w 505"/>
                <a:gd name="T31" fmla="*/ 904875 h 835"/>
                <a:gd name="T32" fmla="*/ 660400 w 505"/>
                <a:gd name="T33" fmla="*/ 1003300 h 835"/>
                <a:gd name="T34" fmla="*/ 654050 w 505"/>
                <a:gd name="T35" fmla="*/ 1052513 h 835"/>
                <a:gd name="T36" fmla="*/ 555625 w 505"/>
                <a:gd name="T37" fmla="*/ 1068388 h 835"/>
                <a:gd name="T38" fmla="*/ 407987 w 505"/>
                <a:gd name="T39" fmla="*/ 1068388 h 835"/>
                <a:gd name="T40" fmla="*/ 315912 w 505"/>
                <a:gd name="T41" fmla="*/ 1117600 h 835"/>
                <a:gd name="T42" fmla="*/ 282575 w 505"/>
                <a:gd name="T43" fmla="*/ 1243013 h 835"/>
                <a:gd name="T44" fmla="*/ 282575 w 505"/>
                <a:gd name="T45" fmla="*/ 1309688 h 835"/>
                <a:gd name="T46" fmla="*/ 244475 w 505"/>
                <a:gd name="T47" fmla="*/ 1325563 h 835"/>
                <a:gd name="T48" fmla="*/ 184150 w 505"/>
                <a:gd name="T49" fmla="*/ 1265238 h 835"/>
                <a:gd name="T50" fmla="*/ 195262 w 505"/>
                <a:gd name="T51" fmla="*/ 1160463 h 835"/>
                <a:gd name="T52" fmla="*/ 249237 w 505"/>
                <a:gd name="T53" fmla="*/ 1084263 h 835"/>
                <a:gd name="T54" fmla="*/ 358775 w 505"/>
                <a:gd name="T55" fmla="*/ 1019175 h 835"/>
                <a:gd name="T56" fmla="*/ 477837 w 505"/>
                <a:gd name="T57" fmla="*/ 987425 h 835"/>
                <a:gd name="T58" fmla="*/ 488950 w 505"/>
                <a:gd name="T59" fmla="*/ 954088 h 835"/>
                <a:gd name="T60" fmla="*/ 430212 w 505"/>
                <a:gd name="T61" fmla="*/ 889000 h 835"/>
                <a:gd name="T62" fmla="*/ 179387 w 505"/>
                <a:gd name="T63" fmla="*/ 725488 h 835"/>
                <a:gd name="T64" fmla="*/ 103187 w 505"/>
                <a:gd name="T65" fmla="*/ 660400 h 835"/>
                <a:gd name="T66" fmla="*/ 31750 w 505"/>
                <a:gd name="T67" fmla="*/ 573088 h 835"/>
                <a:gd name="T68" fmla="*/ 0 w 505"/>
                <a:gd name="T69" fmla="*/ 474663 h 835"/>
                <a:gd name="T70" fmla="*/ 20637 w 505"/>
                <a:gd name="T71" fmla="*/ 415925 h 835"/>
                <a:gd name="T72" fmla="*/ 146050 w 505"/>
                <a:gd name="T73" fmla="*/ 377825 h 835"/>
                <a:gd name="T74" fmla="*/ 298450 w 505"/>
                <a:gd name="T75" fmla="*/ 312738 h 835"/>
                <a:gd name="T76" fmla="*/ 396875 w 505"/>
                <a:gd name="T77" fmla="*/ 244475 h 835"/>
                <a:gd name="T78" fmla="*/ 423862 w 505"/>
                <a:gd name="T79" fmla="*/ 196850 h 8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5" h="835">
                  <a:moveTo>
                    <a:pt x="267" y="124"/>
                  </a:moveTo>
                  <a:lnTo>
                    <a:pt x="319" y="72"/>
                  </a:lnTo>
                  <a:lnTo>
                    <a:pt x="392" y="21"/>
                  </a:lnTo>
                  <a:lnTo>
                    <a:pt x="443" y="0"/>
                  </a:lnTo>
                  <a:lnTo>
                    <a:pt x="505" y="4"/>
                  </a:lnTo>
                  <a:lnTo>
                    <a:pt x="505" y="52"/>
                  </a:lnTo>
                  <a:lnTo>
                    <a:pt x="474" y="93"/>
                  </a:lnTo>
                  <a:lnTo>
                    <a:pt x="416" y="124"/>
                  </a:lnTo>
                  <a:lnTo>
                    <a:pt x="271" y="190"/>
                  </a:lnTo>
                  <a:lnTo>
                    <a:pt x="133" y="269"/>
                  </a:lnTo>
                  <a:lnTo>
                    <a:pt x="75" y="289"/>
                  </a:lnTo>
                  <a:lnTo>
                    <a:pt x="55" y="320"/>
                  </a:lnTo>
                  <a:lnTo>
                    <a:pt x="75" y="351"/>
                  </a:lnTo>
                  <a:lnTo>
                    <a:pt x="195" y="467"/>
                  </a:lnTo>
                  <a:lnTo>
                    <a:pt x="250" y="505"/>
                  </a:lnTo>
                  <a:lnTo>
                    <a:pt x="332" y="570"/>
                  </a:lnTo>
                  <a:lnTo>
                    <a:pt x="416" y="632"/>
                  </a:lnTo>
                  <a:lnTo>
                    <a:pt x="412" y="663"/>
                  </a:lnTo>
                  <a:lnTo>
                    <a:pt x="350" y="673"/>
                  </a:lnTo>
                  <a:lnTo>
                    <a:pt x="257" y="673"/>
                  </a:lnTo>
                  <a:lnTo>
                    <a:pt x="199" y="704"/>
                  </a:lnTo>
                  <a:lnTo>
                    <a:pt x="178" y="783"/>
                  </a:lnTo>
                  <a:lnTo>
                    <a:pt x="178" y="825"/>
                  </a:lnTo>
                  <a:lnTo>
                    <a:pt x="154" y="835"/>
                  </a:lnTo>
                  <a:lnTo>
                    <a:pt x="116" y="797"/>
                  </a:lnTo>
                  <a:lnTo>
                    <a:pt x="123" y="731"/>
                  </a:lnTo>
                  <a:lnTo>
                    <a:pt x="157" y="683"/>
                  </a:lnTo>
                  <a:lnTo>
                    <a:pt x="226" y="642"/>
                  </a:lnTo>
                  <a:lnTo>
                    <a:pt x="301" y="622"/>
                  </a:lnTo>
                  <a:lnTo>
                    <a:pt x="308" y="601"/>
                  </a:lnTo>
                  <a:lnTo>
                    <a:pt x="271" y="560"/>
                  </a:lnTo>
                  <a:lnTo>
                    <a:pt x="113" y="457"/>
                  </a:lnTo>
                  <a:lnTo>
                    <a:pt x="65" y="416"/>
                  </a:lnTo>
                  <a:lnTo>
                    <a:pt x="20" y="361"/>
                  </a:lnTo>
                  <a:lnTo>
                    <a:pt x="0" y="299"/>
                  </a:lnTo>
                  <a:lnTo>
                    <a:pt x="13" y="262"/>
                  </a:lnTo>
                  <a:lnTo>
                    <a:pt x="92" y="238"/>
                  </a:lnTo>
                  <a:lnTo>
                    <a:pt x="188" y="197"/>
                  </a:lnTo>
                  <a:lnTo>
                    <a:pt x="250" y="154"/>
                  </a:lnTo>
                  <a:lnTo>
                    <a:pt x="26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30AD813-6995-9E6F-67C4-79694C3DEACB}"/>
              </a:ext>
            </a:extLst>
          </p:cNvPr>
          <p:cNvGrpSpPr/>
          <p:nvPr/>
        </p:nvGrpSpPr>
        <p:grpSpPr>
          <a:xfrm>
            <a:off x="6981336" y="3308792"/>
            <a:ext cx="723727" cy="2456212"/>
            <a:chOff x="5678881" y="3199968"/>
            <a:chExt cx="812241" cy="2756614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E434739C-06CE-07EF-1576-F71D443F7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881" y="5448581"/>
              <a:ext cx="508001" cy="508001"/>
            </a:xfrm>
            <a:prstGeom prst="rect">
              <a:avLst/>
            </a:prstGeom>
          </p:spPr>
        </p:pic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127F4561-FB30-69F5-817D-627C66003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435" y="3199968"/>
              <a:ext cx="801687" cy="2317264"/>
            </a:xfrm>
            <a:custGeom>
              <a:avLst/>
              <a:gdLst>
                <a:gd name="T0" fmla="*/ 423862 w 505"/>
                <a:gd name="T1" fmla="*/ 196850 h 835"/>
                <a:gd name="T2" fmla="*/ 506412 w 505"/>
                <a:gd name="T3" fmla="*/ 114300 h 835"/>
                <a:gd name="T4" fmla="*/ 622300 w 505"/>
                <a:gd name="T5" fmla="*/ 33338 h 835"/>
                <a:gd name="T6" fmla="*/ 703262 w 505"/>
                <a:gd name="T7" fmla="*/ 0 h 835"/>
                <a:gd name="T8" fmla="*/ 801687 w 505"/>
                <a:gd name="T9" fmla="*/ 6350 h 835"/>
                <a:gd name="T10" fmla="*/ 801687 w 505"/>
                <a:gd name="T11" fmla="*/ 82550 h 835"/>
                <a:gd name="T12" fmla="*/ 752475 w 505"/>
                <a:gd name="T13" fmla="*/ 147638 h 835"/>
                <a:gd name="T14" fmla="*/ 660400 w 505"/>
                <a:gd name="T15" fmla="*/ 196850 h 835"/>
                <a:gd name="T16" fmla="*/ 430212 w 505"/>
                <a:gd name="T17" fmla="*/ 301625 h 835"/>
                <a:gd name="T18" fmla="*/ 211137 w 505"/>
                <a:gd name="T19" fmla="*/ 427038 h 835"/>
                <a:gd name="T20" fmla="*/ 119062 w 505"/>
                <a:gd name="T21" fmla="*/ 458788 h 835"/>
                <a:gd name="T22" fmla="*/ 87312 w 505"/>
                <a:gd name="T23" fmla="*/ 508000 h 835"/>
                <a:gd name="T24" fmla="*/ 119062 w 505"/>
                <a:gd name="T25" fmla="*/ 557213 h 835"/>
                <a:gd name="T26" fmla="*/ 309562 w 505"/>
                <a:gd name="T27" fmla="*/ 741363 h 835"/>
                <a:gd name="T28" fmla="*/ 396875 w 505"/>
                <a:gd name="T29" fmla="*/ 801688 h 835"/>
                <a:gd name="T30" fmla="*/ 527050 w 505"/>
                <a:gd name="T31" fmla="*/ 904875 h 835"/>
                <a:gd name="T32" fmla="*/ 660400 w 505"/>
                <a:gd name="T33" fmla="*/ 1003300 h 835"/>
                <a:gd name="T34" fmla="*/ 654050 w 505"/>
                <a:gd name="T35" fmla="*/ 1052513 h 835"/>
                <a:gd name="T36" fmla="*/ 555625 w 505"/>
                <a:gd name="T37" fmla="*/ 1068388 h 835"/>
                <a:gd name="T38" fmla="*/ 407987 w 505"/>
                <a:gd name="T39" fmla="*/ 1068388 h 835"/>
                <a:gd name="T40" fmla="*/ 315912 w 505"/>
                <a:gd name="T41" fmla="*/ 1117600 h 835"/>
                <a:gd name="T42" fmla="*/ 282575 w 505"/>
                <a:gd name="T43" fmla="*/ 1243013 h 835"/>
                <a:gd name="T44" fmla="*/ 282575 w 505"/>
                <a:gd name="T45" fmla="*/ 1309688 h 835"/>
                <a:gd name="T46" fmla="*/ 244475 w 505"/>
                <a:gd name="T47" fmla="*/ 1325563 h 835"/>
                <a:gd name="T48" fmla="*/ 184150 w 505"/>
                <a:gd name="T49" fmla="*/ 1265238 h 835"/>
                <a:gd name="T50" fmla="*/ 195262 w 505"/>
                <a:gd name="T51" fmla="*/ 1160463 h 835"/>
                <a:gd name="T52" fmla="*/ 249237 w 505"/>
                <a:gd name="T53" fmla="*/ 1084263 h 835"/>
                <a:gd name="T54" fmla="*/ 358775 w 505"/>
                <a:gd name="T55" fmla="*/ 1019175 h 835"/>
                <a:gd name="T56" fmla="*/ 477837 w 505"/>
                <a:gd name="T57" fmla="*/ 987425 h 835"/>
                <a:gd name="T58" fmla="*/ 488950 w 505"/>
                <a:gd name="T59" fmla="*/ 954088 h 835"/>
                <a:gd name="T60" fmla="*/ 430212 w 505"/>
                <a:gd name="T61" fmla="*/ 889000 h 835"/>
                <a:gd name="T62" fmla="*/ 179387 w 505"/>
                <a:gd name="T63" fmla="*/ 725488 h 835"/>
                <a:gd name="T64" fmla="*/ 103187 w 505"/>
                <a:gd name="T65" fmla="*/ 660400 h 835"/>
                <a:gd name="T66" fmla="*/ 31750 w 505"/>
                <a:gd name="T67" fmla="*/ 573088 h 835"/>
                <a:gd name="T68" fmla="*/ 0 w 505"/>
                <a:gd name="T69" fmla="*/ 474663 h 835"/>
                <a:gd name="T70" fmla="*/ 20637 w 505"/>
                <a:gd name="T71" fmla="*/ 415925 h 835"/>
                <a:gd name="T72" fmla="*/ 146050 w 505"/>
                <a:gd name="T73" fmla="*/ 377825 h 835"/>
                <a:gd name="T74" fmla="*/ 298450 w 505"/>
                <a:gd name="T75" fmla="*/ 312738 h 835"/>
                <a:gd name="T76" fmla="*/ 396875 w 505"/>
                <a:gd name="T77" fmla="*/ 244475 h 835"/>
                <a:gd name="T78" fmla="*/ 423862 w 505"/>
                <a:gd name="T79" fmla="*/ 196850 h 8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5" h="835">
                  <a:moveTo>
                    <a:pt x="267" y="124"/>
                  </a:moveTo>
                  <a:lnTo>
                    <a:pt x="319" y="72"/>
                  </a:lnTo>
                  <a:lnTo>
                    <a:pt x="392" y="21"/>
                  </a:lnTo>
                  <a:lnTo>
                    <a:pt x="443" y="0"/>
                  </a:lnTo>
                  <a:lnTo>
                    <a:pt x="505" y="4"/>
                  </a:lnTo>
                  <a:lnTo>
                    <a:pt x="505" y="52"/>
                  </a:lnTo>
                  <a:lnTo>
                    <a:pt x="474" y="93"/>
                  </a:lnTo>
                  <a:lnTo>
                    <a:pt x="416" y="124"/>
                  </a:lnTo>
                  <a:lnTo>
                    <a:pt x="271" y="190"/>
                  </a:lnTo>
                  <a:lnTo>
                    <a:pt x="133" y="269"/>
                  </a:lnTo>
                  <a:lnTo>
                    <a:pt x="75" y="289"/>
                  </a:lnTo>
                  <a:lnTo>
                    <a:pt x="55" y="320"/>
                  </a:lnTo>
                  <a:lnTo>
                    <a:pt x="75" y="351"/>
                  </a:lnTo>
                  <a:lnTo>
                    <a:pt x="195" y="467"/>
                  </a:lnTo>
                  <a:lnTo>
                    <a:pt x="250" y="505"/>
                  </a:lnTo>
                  <a:lnTo>
                    <a:pt x="332" y="570"/>
                  </a:lnTo>
                  <a:lnTo>
                    <a:pt x="416" y="632"/>
                  </a:lnTo>
                  <a:lnTo>
                    <a:pt x="412" y="663"/>
                  </a:lnTo>
                  <a:lnTo>
                    <a:pt x="350" y="673"/>
                  </a:lnTo>
                  <a:lnTo>
                    <a:pt x="257" y="673"/>
                  </a:lnTo>
                  <a:lnTo>
                    <a:pt x="199" y="704"/>
                  </a:lnTo>
                  <a:lnTo>
                    <a:pt x="178" y="783"/>
                  </a:lnTo>
                  <a:lnTo>
                    <a:pt x="178" y="825"/>
                  </a:lnTo>
                  <a:lnTo>
                    <a:pt x="154" y="835"/>
                  </a:lnTo>
                  <a:lnTo>
                    <a:pt x="116" y="797"/>
                  </a:lnTo>
                  <a:lnTo>
                    <a:pt x="123" y="731"/>
                  </a:lnTo>
                  <a:lnTo>
                    <a:pt x="157" y="683"/>
                  </a:lnTo>
                  <a:lnTo>
                    <a:pt x="226" y="642"/>
                  </a:lnTo>
                  <a:lnTo>
                    <a:pt x="301" y="622"/>
                  </a:lnTo>
                  <a:lnTo>
                    <a:pt x="308" y="601"/>
                  </a:lnTo>
                  <a:lnTo>
                    <a:pt x="271" y="560"/>
                  </a:lnTo>
                  <a:lnTo>
                    <a:pt x="113" y="457"/>
                  </a:lnTo>
                  <a:lnTo>
                    <a:pt x="65" y="416"/>
                  </a:lnTo>
                  <a:lnTo>
                    <a:pt x="20" y="361"/>
                  </a:lnTo>
                  <a:lnTo>
                    <a:pt x="0" y="299"/>
                  </a:lnTo>
                  <a:lnTo>
                    <a:pt x="13" y="262"/>
                  </a:lnTo>
                  <a:lnTo>
                    <a:pt x="92" y="238"/>
                  </a:lnTo>
                  <a:lnTo>
                    <a:pt x="188" y="197"/>
                  </a:lnTo>
                  <a:lnTo>
                    <a:pt x="250" y="154"/>
                  </a:lnTo>
                  <a:lnTo>
                    <a:pt x="26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F297767D-A72B-F181-5C8D-7CEE3350F1BD}"/>
              </a:ext>
            </a:extLst>
          </p:cNvPr>
          <p:cNvSpPr txBox="1"/>
          <p:nvPr/>
        </p:nvSpPr>
        <p:spPr>
          <a:xfrm>
            <a:off x="6712253" y="1251448"/>
            <a:ext cx="192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1 joule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425D33D-D434-9F00-B176-F21FE6EA7675}"/>
              </a:ext>
            </a:extLst>
          </p:cNvPr>
          <p:cNvGrpSpPr/>
          <p:nvPr/>
        </p:nvGrpSpPr>
        <p:grpSpPr>
          <a:xfrm>
            <a:off x="4221595" y="1906709"/>
            <a:ext cx="4528011" cy="4174030"/>
            <a:chOff x="2926910" y="1584415"/>
            <a:chExt cx="5081800" cy="4684526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8DEBECB7-F1EB-D2D4-D7C0-AC88857C0E0D}"/>
                </a:ext>
              </a:extLst>
            </p:cNvPr>
            <p:cNvGrpSpPr/>
            <p:nvPr/>
          </p:nvGrpSpPr>
          <p:grpSpPr>
            <a:xfrm>
              <a:off x="5868144" y="1584415"/>
              <a:ext cx="2016224" cy="4339465"/>
              <a:chOff x="5868144" y="1584415"/>
              <a:chExt cx="2016224" cy="4339465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3D239EFB-1F05-8890-E025-1CA60182ACFF}"/>
                  </a:ext>
                </a:extLst>
              </p:cNvPr>
              <p:cNvCxnSpPr/>
              <p:nvPr/>
            </p:nvCxnSpPr>
            <p:spPr>
              <a:xfrm flipV="1">
                <a:off x="7452320" y="5110584"/>
                <a:ext cx="0" cy="76470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8F078BD2-9E1A-95CB-13C9-70DC73551D80}"/>
                  </a:ext>
                </a:extLst>
              </p:cNvPr>
              <p:cNvCxnSpPr/>
              <p:nvPr/>
            </p:nvCxnSpPr>
            <p:spPr>
              <a:xfrm flipV="1">
                <a:off x="6804248" y="5517232"/>
                <a:ext cx="0" cy="40466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B5E9D2A8-9522-341E-BF7D-E916CAB3C447}"/>
                  </a:ext>
                </a:extLst>
              </p:cNvPr>
              <p:cNvCxnSpPr/>
              <p:nvPr/>
            </p:nvCxnSpPr>
            <p:spPr>
              <a:xfrm flipV="1">
                <a:off x="5868144" y="5805264"/>
                <a:ext cx="8165" cy="1143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C89BA448-8020-5D80-F3DD-46918978CA1C}"/>
                  </a:ext>
                </a:extLst>
              </p:cNvPr>
              <p:cNvCxnSpPr/>
              <p:nvPr/>
            </p:nvCxnSpPr>
            <p:spPr>
              <a:xfrm flipV="1">
                <a:off x="7884368" y="3763640"/>
                <a:ext cx="0" cy="216024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40">
                <a:extLst>
                  <a:ext uri="{FF2B5EF4-FFF2-40B4-BE49-F238E27FC236}">
                    <a16:creationId xmlns:a16="http://schemas.microsoft.com/office/drawing/2014/main" id="{0C40C63A-7A7E-B735-D4E1-F02DF09382B4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56512">
                <a:off x="6723856" y="2695604"/>
                <a:ext cx="557212" cy="1268412"/>
              </a:xfrm>
              <a:custGeom>
                <a:avLst/>
                <a:gdLst>
                  <a:gd name="T0" fmla="*/ 119062 w 351"/>
                  <a:gd name="T1" fmla="*/ 96837 h 799"/>
                  <a:gd name="T2" fmla="*/ 168275 w 351"/>
                  <a:gd name="T3" fmla="*/ 15875 h 799"/>
                  <a:gd name="T4" fmla="*/ 228600 w 351"/>
                  <a:gd name="T5" fmla="*/ 0 h 799"/>
                  <a:gd name="T6" fmla="*/ 311150 w 351"/>
                  <a:gd name="T7" fmla="*/ 0 h 799"/>
                  <a:gd name="T8" fmla="*/ 414337 w 351"/>
                  <a:gd name="T9" fmla="*/ 58737 h 799"/>
                  <a:gd name="T10" fmla="*/ 479425 w 351"/>
                  <a:gd name="T11" fmla="*/ 190500 h 799"/>
                  <a:gd name="T12" fmla="*/ 528637 w 351"/>
                  <a:gd name="T13" fmla="*/ 360362 h 799"/>
                  <a:gd name="T14" fmla="*/ 557212 w 351"/>
                  <a:gd name="T15" fmla="*/ 533400 h 799"/>
                  <a:gd name="T16" fmla="*/ 557212 w 351"/>
                  <a:gd name="T17" fmla="*/ 768350 h 799"/>
                  <a:gd name="T18" fmla="*/ 496887 w 351"/>
                  <a:gd name="T19" fmla="*/ 1023937 h 799"/>
                  <a:gd name="T20" fmla="*/ 409575 w 351"/>
                  <a:gd name="T21" fmla="*/ 1174750 h 799"/>
                  <a:gd name="T22" fmla="*/ 293687 w 351"/>
                  <a:gd name="T23" fmla="*/ 1250950 h 799"/>
                  <a:gd name="T24" fmla="*/ 185737 w 351"/>
                  <a:gd name="T25" fmla="*/ 1268412 h 799"/>
                  <a:gd name="T26" fmla="*/ 103187 w 351"/>
                  <a:gd name="T27" fmla="*/ 1219200 h 799"/>
                  <a:gd name="T28" fmla="*/ 38100 w 351"/>
                  <a:gd name="T29" fmla="*/ 1158875 h 799"/>
                  <a:gd name="T30" fmla="*/ 20637 w 351"/>
                  <a:gd name="T31" fmla="*/ 1062037 h 799"/>
                  <a:gd name="T32" fmla="*/ 0 w 351"/>
                  <a:gd name="T33" fmla="*/ 876300 h 799"/>
                  <a:gd name="T34" fmla="*/ 15875 w 351"/>
                  <a:gd name="T35" fmla="*/ 647700 h 799"/>
                  <a:gd name="T36" fmla="*/ 65087 w 351"/>
                  <a:gd name="T37" fmla="*/ 409575 h 799"/>
                  <a:gd name="T38" fmla="*/ 96837 w 351"/>
                  <a:gd name="T39" fmla="*/ 238125 h 799"/>
                  <a:gd name="T40" fmla="*/ 119062 w 351"/>
                  <a:gd name="T41" fmla="*/ 96837 h 7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1" h="799">
                    <a:moveTo>
                      <a:pt x="75" y="61"/>
                    </a:moveTo>
                    <a:lnTo>
                      <a:pt x="106" y="10"/>
                    </a:lnTo>
                    <a:lnTo>
                      <a:pt x="144" y="0"/>
                    </a:lnTo>
                    <a:lnTo>
                      <a:pt x="196" y="0"/>
                    </a:lnTo>
                    <a:lnTo>
                      <a:pt x="261" y="37"/>
                    </a:lnTo>
                    <a:lnTo>
                      <a:pt x="302" y="120"/>
                    </a:lnTo>
                    <a:lnTo>
                      <a:pt x="333" y="227"/>
                    </a:lnTo>
                    <a:lnTo>
                      <a:pt x="351" y="336"/>
                    </a:lnTo>
                    <a:lnTo>
                      <a:pt x="351" y="484"/>
                    </a:lnTo>
                    <a:lnTo>
                      <a:pt x="313" y="645"/>
                    </a:lnTo>
                    <a:lnTo>
                      <a:pt x="258" y="740"/>
                    </a:lnTo>
                    <a:lnTo>
                      <a:pt x="185" y="788"/>
                    </a:lnTo>
                    <a:lnTo>
                      <a:pt x="117" y="799"/>
                    </a:lnTo>
                    <a:lnTo>
                      <a:pt x="65" y="768"/>
                    </a:lnTo>
                    <a:lnTo>
                      <a:pt x="24" y="730"/>
                    </a:lnTo>
                    <a:lnTo>
                      <a:pt x="13" y="669"/>
                    </a:lnTo>
                    <a:lnTo>
                      <a:pt x="0" y="552"/>
                    </a:lnTo>
                    <a:lnTo>
                      <a:pt x="10" y="408"/>
                    </a:lnTo>
                    <a:lnTo>
                      <a:pt x="41" y="258"/>
                    </a:lnTo>
                    <a:lnTo>
                      <a:pt x="61" y="150"/>
                    </a:lnTo>
                    <a:lnTo>
                      <a:pt x="75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6B9C70CB-B359-B8C2-9544-D6908D207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0450" y="3762375"/>
                <a:ext cx="325438" cy="1655763"/>
              </a:xfrm>
              <a:custGeom>
                <a:avLst/>
                <a:gdLst>
                  <a:gd name="T0" fmla="*/ 157163 w 205"/>
                  <a:gd name="T1" fmla="*/ 293688 h 1043"/>
                  <a:gd name="T2" fmla="*/ 112713 w 205"/>
                  <a:gd name="T3" fmla="*/ 184150 h 1043"/>
                  <a:gd name="T4" fmla="*/ 112713 w 205"/>
                  <a:gd name="T5" fmla="*/ 65088 h 1043"/>
                  <a:gd name="T6" fmla="*/ 173038 w 205"/>
                  <a:gd name="T7" fmla="*/ 0 h 1043"/>
                  <a:gd name="T8" fmla="*/ 242888 w 205"/>
                  <a:gd name="T9" fmla="*/ 31750 h 1043"/>
                  <a:gd name="T10" fmla="*/ 292100 w 205"/>
                  <a:gd name="T11" fmla="*/ 146050 h 1043"/>
                  <a:gd name="T12" fmla="*/ 319088 w 205"/>
                  <a:gd name="T13" fmla="*/ 342900 h 1043"/>
                  <a:gd name="T14" fmla="*/ 325438 w 205"/>
                  <a:gd name="T15" fmla="*/ 587375 h 1043"/>
                  <a:gd name="T16" fmla="*/ 307975 w 205"/>
                  <a:gd name="T17" fmla="*/ 800100 h 1043"/>
                  <a:gd name="T18" fmla="*/ 276225 w 205"/>
                  <a:gd name="T19" fmla="*/ 1028700 h 1043"/>
                  <a:gd name="T20" fmla="*/ 276225 w 205"/>
                  <a:gd name="T21" fmla="*/ 1306513 h 1043"/>
                  <a:gd name="T22" fmla="*/ 319088 w 205"/>
                  <a:gd name="T23" fmla="*/ 1420813 h 1043"/>
                  <a:gd name="T24" fmla="*/ 303213 w 205"/>
                  <a:gd name="T25" fmla="*/ 1474788 h 1043"/>
                  <a:gd name="T26" fmla="*/ 227013 w 205"/>
                  <a:gd name="T27" fmla="*/ 1492250 h 1043"/>
                  <a:gd name="T28" fmla="*/ 146050 w 205"/>
                  <a:gd name="T29" fmla="*/ 1568450 h 1043"/>
                  <a:gd name="T30" fmla="*/ 107950 w 205"/>
                  <a:gd name="T31" fmla="*/ 1633538 h 1043"/>
                  <a:gd name="T32" fmla="*/ 15875 w 205"/>
                  <a:gd name="T33" fmla="*/ 1655763 h 1043"/>
                  <a:gd name="T34" fmla="*/ 0 w 205"/>
                  <a:gd name="T35" fmla="*/ 1584325 h 1043"/>
                  <a:gd name="T36" fmla="*/ 31750 w 205"/>
                  <a:gd name="T37" fmla="*/ 1524000 h 1043"/>
                  <a:gd name="T38" fmla="*/ 146050 w 205"/>
                  <a:gd name="T39" fmla="*/ 1474788 h 1043"/>
                  <a:gd name="T40" fmla="*/ 227013 w 205"/>
                  <a:gd name="T41" fmla="*/ 1438275 h 1043"/>
                  <a:gd name="T42" fmla="*/ 254000 w 205"/>
                  <a:gd name="T43" fmla="*/ 1404938 h 1043"/>
                  <a:gd name="T44" fmla="*/ 222250 w 205"/>
                  <a:gd name="T45" fmla="*/ 1312863 h 1043"/>
                  <a:gd name="T46" fmla="*/ 195263 w 205"/>
                  <a:gd name="T47" fmla="*/ 1125538 h 1043"/>
                  <a:gd name="T48" fmla="*/ 188913 w 205"/>
                  <a:gd name="T49" fmla="*/ 903288 h 1043"/>
                  <a:gd name="T50" fmla="*/ 195263 w 205"/>
                  <a:gd name="T51" fmla="*/ 755650 h 1043"/>
                  <a:gd name="T52" fmla="*/ 204788 w 205"/>
                  <a:gd name="T53" fmla="*/ 555625 h 1043"/>
                  <a:gd name="T54" fmla="*/ 188913 w 205"/>
                  <a:gd name="T55" fmla="*/ 376238 h 1043"/>
                  <a:gd name="T56" fmla="*/ 157163 w 205"/>
                  <a:gd name="T57" fmla="*/ 293688 h 10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" h="1043">
                    <a:moveTo>
                      <a:pt x="99" y="185"/>
                    </a:moveTo>
                    <a:lnTo>
                      <a:pt x="71" y="116"/>
                    </a:lnTo>
                    <a:lnTo>
                      <a:pt x="71" y="41"/>
                    </a:lnTo>
                    <a:lnTo>
                      <a:pt x="109" y="0"/>
                    </a:lnTo>
                    <a:lnTo>
                      <a:pt x="153" y="20"/>
                    </a:lnTo>
                    <a:lnTo>
                      <a:pt x="184" y="92"/>
                    </a:lnTo>
                    <a:lnTo>
                      <a:pt x="201" y="216"/>
                    </a:lnTo>
                    <a:lnTo>
                      <a:pt x="205" y="370"/>
                    </a:lnTo>
                    <a:lnTo>
                      <a:pt x="194" y="504"/>
                    </a:lnTo>
                    <a:lnTo>
                      <a:pt x="174" y="648"/>
                    </a:lnTo>
                    <a:lnTo>
                      <a:pt x="174" y="823"/>
                    </a:lnTo>
                    <a:lnTo>
                      <a:pt x="201" y="895"/>
                    </a:lnTo>
                    <a:lnTo>
                      <a:pt x="191" y="929"/>
                    </a:lnTo>
                    <a:lnTo>
                      <a:pt x="143" y="940"/>
                    </a:lnTo>
                    <a:lnTo>
                      <a:pt x="92" y="988"/>
                    </a:lnTo>
                    <a:lnTo>
                      <a:pt x="68" y="1029"/>
                    </a:lnTo>
                    <a:lnTo>
                      <a:pt x="10" y="1043"/>
                    </a:lnTo>
                    <a:lnTo>
                      <a:pt x="0" y="998"/>
                    </a:lnTo>
                    <a:lnTo>
                      <a:pt x="20" y="960"/>
                    </a:lnTo>
                    <a:lnTo>
                      <a:pt x="92" y="929"/>
                    </a:lnTo>
                    <a:lnTo>
                      <a:pt x="143" y="906"/>
                    </a:lnTo>
                    <a:lnTo>
                      <a:pt x="160" y="885"/>
                    </a:lnTo>
                    <a:lnTo>
                      <a:pt x="140" y="827"/>
                    </a:lnTo>
                    <a:lnTo>
                      <a:pt x="123" y="709"/>
                    </a:lnTo>
                    <a:lnTo>
                      <a:pt x="119" y="569"/>
                    </a:lnTo>
                    <a:lnTo>
                      <a:pt x="123" y="476"/>
                    </a:lnTo>
                    <a:lnTo>
                      <a:pt x="129" y="350"/>
                    </a:lnTo>
                    <a:lnTo>
                      <a:pt x="119" y="237"/>
                    </a:lnTo>
                    <a:lnTo>
                      <a:pt x="99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7F237611-F093-48B3-D517-402B0D89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463" y="3762375"/>
                <a:ext cx="508000" cy="1651000"/>
              </a:xfrm>
              <a:custGeom>
                <a:avLst/>
                <a:gdLst>
                  <a:gd name="T0" fmla="*/ 312738 w 320"/>
                  <a:gd name="T1" fmla="*/ 152400 h 1040"/>
                  <a:gd name="T2" fmla="*/ 366713 w 320"/>
                  <a:gd name="T3" fmla="*/ 49213 h 1040"/>
                  <a:gd name="T4" fmla="*/ 431800 w 320"/>
                  <a:gd name="T5" fmla="*/ 0 h 1040"/>
                  <a:gd name="T6" fmla="*/ 508000 w 320"/>
                  <a:gd name="T7" fmla="*/ 31750 h 1040"/>
                  <a:gd name="T8" fmla="*/ 496888 w 320"/>
                  <a:gd name="T9" fmla="*/ 130175 h 1040"/>
                  <a:gd name="T10" fmla="*/ 447675 w 320"/>
                  <a:gd name="T11" fmla="*/ 200025 h 1040"/>
                  <a:gd name="T12" fmla="*/ 350838 w 320"/>
                  <a:gd name="T13" fmla="*/ 376238 h 1040"/>
                  <a:gd name="T14" fmla="*/ 285750 w 320"/>
                  <a:gd name="T15" fmla="*/ 544513 h 1040"/>
                  <a:gd name="T16" fmla="*/ 247650 w 320"/>
                  <a:gd name="T17" fmla="*/ 723900 h 1040"/>
                  <a:gd name="T18" fmla="*/ 252413 w 320"/>
                  <a:gd name="T19" fmla="*/ 898525 h 1040"/>
                  <a:gd name="T20" fmla="*/ 312738 w 320"/>
                  <a:gd name="T21" fmla="*/ 1131888 h 1040"/>
                  <a:gd name="T22" fmla="*/ 361950 w 320"/>
                  <a:gd name="T23" fmla="*/ 1357313 h 1040"/>
                  <a:gd name="T24" fmla="*/ 431800 w 320"/>
                  <a:gd name="T25" fmla="*/ 1454150 h 1040"/>
                  <a:gd name="T26" fmla="*/ 427038 w 320"/>
                  <a:gd name="T27" fmla="*/ 1509713 h 1040"/>
                  <a:gd name="T28" fmla="*/ 366713 w 320"/>
                  <a:gd name="T29" fmla="*/ 1536700 h 1040"/>
                  <a:gd name="T30" fmla="*/ 230188 w 320"/>
                  <a:gd name="T31" fmla="*/ 1557338 h 1040"/>
                  <a:gd name="T32" fmla="*/ 133350 w 320"/>
                  <a:gd name="T33" fmla="*/ 1617663 h 1040"/>
                  <a:gd name="T34" fmla="*/ 82550 w 320"/>
                  <a:gd name="T35" fmla="*/ 1651000 h 1040"/>
                  <a:gd name="T36" fmla="*/ 0 w 320"/>
                  <a:gd name="T37" fmla="*/ 1574800 h 1040"/>
                  <a:gd name="T38" fmla="*/ 17463 w 320"/>
                  <a:gd name="T39" fmla="*/ 1525588 h 1040"/>
                  <a:gd name="T40" fmla="*/ 98425 w 320"/>
                  <a:gd name="T41" fmla="*/ 1492250 h 1040"/>
                  <a:gd name="T42" fmla="*/ 203200 w 320"/>
                  <a:gd name="T43" fmla="*/ 1476375 h 1040"/>
                  <a:gd name="T44" fmla="*/ 301625 w 320"/>
                  <a:gd name="T45" fmla="*/ 1476375 h 1040"/>
                  <a:gd name="T46" fmla="*/ 317500 w 320"/>
                  <a:gd name="T47" fmla="*/ 1444625 h 1040"/>
                  <a:gd name="T48" fmla="*/ 301625 w 320"/>
                  <a:gd name="T49" fmla="*/ 1389063 h 1040"/>
                  <a:gd name="T50" fmla="*/ 219075 w 320"/>
                  <a:gd name="T51" fmla="*/ 1176338 h 1040"/>
                  <a:gd name="T52" fmla="*/ 165100 w 320"/>
                  <a:gd name="T53" fmla="*/ 968375 h 1040"/>
                  <a:gd name="T54" fmla="*/ 138113 w 320"/>
                  <a:gd name="T55" fmla="*/ 817563 h 1040"/>
                  <a:gd name="T56" fmla="*/ 133350 w 320"/>
                  <a:gd name="T57" fmla="*/ 676275 h 1040"/>
                  <a:gd name="T58" fmla="*/ 153988 w 320"/>
                  <a:gd name="T59" fmla="*/ 539750 h 1040"/>
                  <a:gd name="T60" fmla="*/ 203200 w 320"/>
                  <a:gd name="T61" fmla="*/ 398463 h 1040"/>
                  <a:gd name="T62" fmla="*/ 279400 w 320"/>
                  <a:gd name="T63" fmla="*/ 211138 h 1040"/>
                  <a:gd name="T64" fmla="*/ 312738 w 320"/>
                  <a:gd name="T65" fmla="*/ 152400 h 10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20" h="1040">
                    <a:moveTo>
                      <a:pt x="197" y="96"/>
                    </a:moveTo>
                    <a:lnTo>
                      <a:pt x="231" y="31"/>
                    </a:lnTo>
                    <a:lnTo>
                      <a:pt x="272" y="0"/>
                    </a:lnTo>
                    <a:lnTo>
                      <a:pt x="320" y="20"/>
                    </a:lnTo>
                    <a:lnTo>
                      <a:pt x="313" y="82"/>
                    </a:lnTo>
                    <a:lnTo>
                      <a:pt x="282" y="126"/>
                    </a:lnTo>
                    <a:lnTo>
                      <a:pt x="221" y="237"/>
                    </a:lnTo>
                    <a:lnTo>
                      <a:pt x="180" y="343"/>
                    </a:lnTo>
                    <a:lnTo>
                      <a:pt x="156" y="456"/>
                    </a:lnTo>
                    <a:lnTo>
                      <a:pt x="159" y="566"/>
                    </a:lnTo>
                    <a:lnTo>
                      <a:pt x="197" y="713"/>
                    </a:lnTo>
                    <a:lnTo>
                      <a:pt x="228" y="855"/>
                    </a:lnTo>
                    <a:lnTo>
                      <a:pt x="272" y="916"/>
                    </a:lnTo>
                    <a:lnTo>
                      <a:pt x="269" y="951"/>
                    </a:lnTo>
                    <a:lnTo>
                      <a:pt x="231" y="968"/>
                    </a:lnTo>
                    <a:lnTo>
                      <a:pt x="145" y="981"/>
                    </a:lnTo>
                    <a:lnTo>
                      <a:pt x="84" y="1019"/>
                    </a:lnTo>
                    <a:lnTo>
                      <a:pt x="52" y="1040"/>
                    </a:lnTo>
                    <a:lnTo>
                      <a:pt x="0" y="992"/>
                    </a:lnTo>
                    <a:lnTo>
                      <a:pt x="11" y="961"/>
                    </a:lnTo>
                    <a:lnTo>
                      <a:pt x="62" y="940"/>
                    </a:lnTo>
                    <a:lnTo>
                      <a:pt x="128" y="930"/>
                    </a:lnTo>
                    <a:lnTo>
                      <a:pt x="190" y="930"/>
                    </a:lnTo>
                    <a:lnTo>
                      <a:pt x="200" y="910"/>
                    </a:lnTo>
                    <a:lnTo>
                      <a:pt x="190" y="875"/>
                    </a:lnTo>
                    <a:lnTo>
                      <a:pt x="138" y="741"/>
                    </a:lnTo>
                    <a:lnTo>
                      <a:pt x="104" y="610"/>
                    </a:lnTo>
                    <a:lnTo>
                      <a:pt x="87" y="515"/>
                    </a:lnTo>
                    <a:lnTo>
                      <a:pt x="84" y="426"/>
                    </a:lnTo>
                    <a:lnTo>
                      <a:pt x="97" y="340"/>
                    </a:lnTo>
                    <a:lnTo>
                      <a:pt x="128" y="251"/>
                    </a:lnTo>
                    <a:lnTo>
                      <a:pt x="176" y="133"/>
                    </a:lnTo>
                    <a:lnTo>
                      <a:pt x="197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A44AD182-4B07-2C01-87A1-FE08D7CD8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2011" y="2169704"/>
                <a:ext cx="654050" cy="862013"/>
              </a:xfrm>
              <a:custGeom>
                <a:avLst/>
                <a:gdLst>
                  <a:gd name="T0" fmla="*/ 239713 w 412"/>
                  <a:gd name="T1" fmla="*/ 720725 h 543"/>
                  <a:gd name="T2" fmla="*/ 288925 w 412"/>
                  <a:gd name="T3" fmla="*/ 828675 h 543"/>
                  <a:gd name="T4" fmla="*/ 403225 w 412"/>
                  <a:gd name="T5" fmla="*/ 862013 h 543"/>
                  <a:gd name="T6" fmla="*/ 501650 w 412"/>
                  <a:gd name="T7" fmla="*/ 850900 h 543"/>
                  <a:gd name="T8" fmla="*/ 582613 w 412"/>
                  <a:gd name="T9" fmla="*/ 781050 h 543"/>
                  <a:gd name="T10" fmla="*/ 647700 w 412"/>
                  <a:gd name="T11" fmla="*/ 638175 h 543"/>
                  <a:gd name="T12" fmla="*/ 654050 w 412"/>
                  <a:gd name="T13" fmla="*/ 469900 h 543"/>
                  <a:gd name="T14" fmla="*/ 631825 w 412"/>
                  <a:gd name="T15" fmla="*/ 322263 h 543"/>
                  <a:gd name="T16" fmla="*/ 539750 w 412"/>
                  <a:gd name="T17" fmla="*/ 157163 h 543"/>
                  <a:gd name="T18" fmla="*/ 473075 w 412"/>
                  <a:gd name="T19" fmla="*/ 80963 h 543"/>
                  <a:gd name="T20" fmla="*/ 403225 w 412"/>
                  <a:gd name="T21" fmla="*/ 33338 h 543"/>
                  <a:gd name="T22" fmla="*/ 338138 w 412"/>
                  <a:gd name="T23" fmla="*/ 0 h 543"/>
                  <a:gd name="T24" fmla="*/ 223838 w 412"/>
                  <a:gd name="T25" fmla="*/ 11113 h 543"/>
                  <a:gd name="T26" fmla="*/ 163513 w 412"/>
                  <a:gd name="T27" fmla="*/ 109538 h 543"/>
                  <a:gd name="T28" fmla="*/ 131763 w 412"/>
                  <a:gd name="T29" fmla="*/ 212725 h 543"/>
                  <a:gd name="T30" fmla="*/ 131763 w 412"/>
                  <a:gd name="T31" fmla="*/ 377825 h 543"/>
                  <a:gd name="T32" fmla="*/ 158750 w 412"/>
                  <a:gd name="T33" fmla="*/ 534988 h 543"/>
                  <a:gd name="T34" fmla="*/ 190500 w 412"/>
                  <a:gd name="T35" fmla="*/ 622300 h 543"/>
                  <a:gd name="T36" fmla="*/ 9525 w 412"/>
                  <a:gd name="T37" fmla="*/ 752475 h 543"/>
                  <a:gd name="T38" fmla="*/ 0 w 412"/>
                  <a:gd name="T39" fmla="*/ 801688 h 543"/>
                  <a:gd name="T40" fmla="*/ 26988 w 412"/>
                  <a:gd name="T41" fmla="*/ 828675 h 543"/>
                  <a:gd name="T42" fmla="*/ 223838 w 412"/>
                  <a:gd name="T43" fmla="*/ 682625 h 543"/>
                  <a:gd name="T44" fmla="*/ 239713 w 412"/>
                  <a:gd name="T45" fmla="*/ 720725 h 5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12" h="543">
                    <a:moveTo>
                      <a:pt x="151" y="454"/>
                    </a:moveTo>
                    <a:lnTo>
                      <a:pt x="182" y="522"/>
                    </a:lnTo>
                    <a:lnTo>
                      <a:pt x="254" y="543"/>
                    </a:lnTo>
                    <a:lnTo>
                      <a:pt x="316" y="536"/>
                    </a:lnTo>
                    <a:lnTo>
                      <a:pt x="367" y="492"/>
                    </a:lnTo>
                    <a:lnTo>
                      <a:pt x="408" y="402"/>
                    </a:lnTo>
                    <a:lnTo>
                      <a:pt x="412" y="296"/>
                    </a:lnTo>
                    <a:lnTo>
                      <a:pt x="398" y="203"/>
                    </a:lnTo>
                    <a:lnTo>
                      <a:pt x="340" y="99"/>
                    </a:lnTo>
                    <a:lnTo>
                      <a:pt x="298" y="51"/>
                    </a:lnTo>
                    <a:lnTo>
                      <a:pt x="254" y="21"/>
                    </a:lnTo>
                    <a:lnTo>
                      <a:pt x="213" y="0"/>
                    </a:lnTo>
                    <a:lnTo>
                      <a:pt x="141" y="7"/>
                    </a:lnTo>
                    <a:lnTo>
                      <a:pt x="103" y="69"/>
                    </a:lnTo>
                    <a:lnTo>
                      <a:pt x="83" y="134"/>
                    </a:lnTo>
                    <a:lnTo>
                      <a:pt x="83" y="238"/>
                    </a:lnTo>
                    <a:lnTo>
                      <a:pt x="100" y="337"/>
                    </a:lnTo>
                    <a:lnTo>
                      <a:pt x="120" y="392"/>
                    </a:lnTo>
                    <a:lnTo>
                      <a:pt x="6" y="474"/>
                    </a:lnTo>
                    <a:lnTo>
                      <a:pt x="0" y="505"/>
                    </a:lnTo>
                    <a:lnTo>
                      <a:pt x="17" y="522"/>
                    </a:lnTo>
                    <a:lnTo>
                      <a:pt x="141" y="430"/>
                    </a:lnTo>
                    <a:lnTo>
                      <a:pt x="151" y="4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01A1F5D5-0B6A-78DB-26F6-D967B40F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747" y="1584415"/>
                <a:ext cx="577850" cy="1439863"/>
              </a:xfrm>
              <a:custGeom>
                <a:avLst/>
                <a:gdLst>
                  <a:gd name="T0" fmla="*/ 160338 w 364"/>
                  <a:gd name="T1" fmla="*/ 1214438 h 907"/>
                  <a:gd name="T2" fmla="*/ 55563 w 364"/>
                  <a:gd name="T3" fmla="*/ 1295400 h 907"/>
                  <a:gd name="T4" fmla="*/ 23813 w 364"/>
                  <a:gd name="T5" fmla="*/ 1320800 h 907"/>
                  <a:gd name="T6" fmla="*/ 0 w 364"/>
                  <a:gd name="T7" fmla="*/ 1376363 h 907"/>
                  <a:gd name="T8" fmla="*/ 31750 w 364"/>
                  <a:gd name="T9" fmla="*/ 1431925 h 907"/>
                  <a:gd name="T10" fmla="*/ 63500 w 364"/>
                  <a:gd name="T11" fmla="*/ 1439863 h 907"/>
                  <a:gd name="T12" fmla="*/ 160338 w 364"/>
                  <a:gd name="T13" fmla="*/ 1408113 h 907"/>
                  <a:gd name="T14" fmla="*/ 304800 w 364"/>
                  <a:gd name="T15" fmla="*/ 1295400 h 907"/>
                  <a:gd name="T16" fmla="*/ 433388 w 364"/>
                  <a:gd name="T17" fmla="*/ 1158875 h 907"/>
                  <a:gd name="T18" fmla="*/ 569913 w 364"/>
                  <a:gd name="T19" fmla="*/ 1004888 h 907"/>
                  <a:gd name="T20" fmla="*/ 577850 w 364"/>
                  <a:gd name="T21" fmla="*/ 941388 h 907"/>
                  <a:gd name="T22" fmla="*/ 577850 w 364"/>
                  <a:gd name="T23" fmla="*/ 765175 h 907"/>
                  <a:gd name="T24" fmla="*/ 538163 w 364"/>
                  <a:gd name="T25" fmla="*/ 492125 h 907"/>
                  <a:gd name="T26" fmla="*/ 561975 w 364"/>
                  <a:gd name="T27" fmla="*/ 331788 h 907"/>
                  <a:gd name="T28" fmla="*/ 577850 w 364"/>
                  <a:gd name="T29" fmla="*/ 266700 h 907"/>
                  <a:gd name="T30" fmla="*/ 554038 w 364"/>
                  <a:gd name="T31" fmla="*/ 233363 h 907"/>
                  <a:gd name="T32" fmla="*/ 496888 w 364"/>
                  <a:gd name="T33" fmla="*/ 201613 h 907"/>
                  <a:gd name="T34" fmla="*/ 457200 w 364"/>
                  <a:gd name="T35" fmla="*/ 177800 h 907"/>
                  <a:gd name="T36" fmla="*/ 481013 w 364"/>
                  <a:gd name="T37" fmla="*/ 33338 h 907"/>
                  <a:gd name="T38" fmla="*/ 465138 w 364"/>
                  <a:gd name="T39" fmla="*/ 0 h 907"/>
                  <a:gd name="T40" fmla="*/ 433388 w 364"/>
                  <a:gd name="T41" fmla="*/ 9525 h 907"/>
                  <a:gd name="T42" fmla="*/ 417513 w 364"/>
                  <a:gd name="T43" fmla="*/ 193675 h 907"/>
                  <a:gd name="T44" fmla="*/ 401638 w 364"/>
                  <a:gd name="T45" fmla="*/ 241300 h 907"/>
                  <a:gd name="T46" fmla="*/ 393700 w 364"/>
                  <a:gd name="T47" fmla="*/ 274638 h 907"/>
                  <a:gd name="T48" fmla="*/ 328613 w 364"/>
                  <a:gd name="T49" fmla="*/ 249238 h 907"/>
                  <a:gd name="T50" fmla="*/ 280988 w 364"/>
                  <a:gd name="T51" fmla="*/ 249238 h 907"/>
                  <a:gd name="T52" fmla="*/ 280988 w 364"/>
                  <a:gd name="T53" fmla="*/ 282575 h 907"/>
                  <a:gd name="T54" fmla="*/ 312738 w 364"/>
                  <a:gd name="T55" fmla="*/ 307975 h 907"/>
                  <a:gd name="T56" fmla="*/ 369888 w 364"/>
                  <a:gd name="T57" fmla="*/ 307975 h 907"/>
                  <a:gd name="T58" fmla="*/ 409575 w 364"/>
                  <a:gd name="T59" fmla="*/ 339725 h 907"/>
                  <a:gd name="T60" fmla="*/ 441325 w 364"/>
                  <a:gd name="T61" fmla="*/ 395288 h 907"/>
                  <a:gd name="T62" fmla="*/ 473075 w 364"/>
                  <a:gd name="T63" fmla="*/ 484188 h 907"/>
                  <a:gd name="T64" fmla="*/ 496888 w 364"/>
                  <a:gd name="T65" fmla="*/ 660400 h 907"/>
                  <a:gd name="T66" fmla="*/ 496888 w 364"/>
                  <a:gd name="T67" fmla="*/ 820738 h 907"/>
                  <a:gd name="T68" fmla="*/ 481013 w 364"/>
                  <a:gd name="T69" fmla="*/ 949325 h 907"/>
                  <a:gd name="T70" fmla="*/ 449263 w 364"/>
                  <a:gd name="T71" fmla="*/ 1004888 h 907"/>
                  <a:gd name="T72" fmla="*/ 336550 w 364"/>
                  <a:gd name="T73" fmla="*/ 1085850 h 907"/>
                  <a:gd name="T74" fmla="*/ 215900 w 364"/>
                  <a:gd name="T75" fmla="*/ 1158875 h 907"/>
                  <a:gd name="T76" fmla="*/ 160338 w 364"/>
                  <a:gd name="T77" fmla="*/ 1214438 h 9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4" h="907">
                    <a:moveTo>
                      <a:pt x="101" y="765"/>
                    </a:moveTo>
                    <a:lnTo>
                      <a:pt x="35" y="816"/>
                    </a:lnTo>
                    <a:lnTo>
                      <a:pt x="15" y="832"/>
                    </a:lnTo>
                    <a:lnTo>
                      <a:pt x="0" y="867"/>
                    </a:lnTo>
                    <a:lnTo>
                      <a:pt x="20" y="902"/>
                    </a:lnTo>
                    <a:lnTo>
                      <a:pt x="40" y="907"/>
                    </a:lnTo>
                    <a:lnTo>
                      <a:pt x="101" y="887"/>
                    </a:lnTo>
                    <a:lnTo>
                      <a:pt x="192" y="816"/>
                    </a:lnTo>
                    <a:lnTo>
                      <a:pt x="273" y="730"/>
                    </a:lnTo>
                    <a:lnTo>
                      <a:pt x="359" y="633"/>
                    </a:lnTo>
                    <a:lnTo>
                      <a:pt x="364" y="593"/>
                    </a:lnTo>
                    <a:lnTo>
                      <a:pt x="364" y="482"/>
                    </a:lnTo>
                    <a:lnTo>
                      <a:pt x="339" y="310"/>
                    </a:lnTo>
                    <a:lnTo>
                      <a:pt x="354" y="209"/>
                    </a:lnTo>
                    <a:lnTo>
                      <a:pt x="364" y="168"/>
                    </a:lnTo>
                    <a:lnTo>
                      <a:pt x="349" y="147"/>
                    </a:lnTo>
                    <a:lnTo>
                      <a:pt x="313" y="127"/>
                    </a:lnTo>
                    <a:lnTo>
                      <a:pt x="288" y="112"/>
                    </a:lnTo>
                    <a:lnTo>
                      <a:pt x="303" y="21"/>
                    </a:lnTo>
                    <a:lnTo>
                      <a:pt x="293" y="0"/>
                    </a:lnTo>
                    <a:lnTo>
                      <a:pt x="273" y="6"/>
                    </a:lnTo>
                    <a:lnTo>
                      <a:pt x="263" y="122"/>
                    </a:lnTo>
                    <a:lnTo>
                      <a:pt x="253" y="152"/>
                    </a:lnTo>
                    <a:lnTo>
                      <a:pt x="248" y="173"/>
                    </a:lnTo>
                    <a:lnTo>
                      <a:pt x="207" y="157"/>
                    </a:lnTo>
                    <a:lnTo>
                      <a:pt x="177" y="157"/>
                    </a:lnTo>
                    <a:lnTo>
                      <a:pt x="177" y="178"/>
                    </a:lnTo>
                    <a:lnTo>
                      <a:pt x="197" y="194"/>
                    </a:lnTo>
                    <a:lnTo>
                      <a:pt x="233" y="194"/>
                    </a:lnTo>
                    <a:lnTo>
                      <a:pt x="258" y="214"/>
                    </a:lnTo>
                    <a:lnTo>
                      <a:pt x="278" y="249"/>
                    </a:lnTo>
                    <a:lnTo>
                      <a:pt x="298" y="305"/>
                    </a:lnTo>
                    <a:lnTo>
                      <a:pt x="313" y="416"/>
                    </a:lnTo>
                    <a:lnTo>
                      <a:pt x="313" y="517"/>
                    </a:lnTo>
                    <a:lnTo>
                      <a:pt x="303" y="598"/>
                    </a:lnTo>
                    <a:lnTo>
                      <a:pt x="283" y="633"/>
                    </a:lnTo>
                    <a:lnTo>
                      <a:pt x="212" y="684"/>
                    </a:lnTo>
                    <a:lnTo>
                      <a:pt x="136" y="730"/>
                    </a:lnTo>
                    <a:lnTo>
                      <a:pt x="101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09F23254-8384-2B08-1275-6116A4AC99F8}"/>
                </a:ext>
              </a:extLst>
            </p:cNvPr>
            <p:cNvGrpSpPr/>
            <p:nvPr/>
          </p:nvGrpSpPr>
          <p:grpSpPr>
            <a:xfrm>
              <a:off x="2926910" y="3699761"/>
              <a:ext cx="5081800" cy="2569180"/>
              <a:chOff x="2926910" y="3699761"/>
              <a:chExt cx="5081800" cy="2569180"/>
            </a:xfrm>
          </p:grpSpPr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B80C0F72-C21F-B940-EED7-F3201C0210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8339" y="3699761"/>
                <a:ext cx="1494685" cy="2219803"/>
              </a:xfrm>
              <a:prstGeom prst="rect">
                <a:avLst/>
              </a:prstGeom>
            </p:spPr>
          </p:pic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18D446CF-A8CB-DD32-091E-20B8F1AB1D55}"/>
                  </a:ext>
                </a:extLst>
              </p:cNvPr>
              <p:cNvCxnSpPr/>
              <p:nvPr/>
            </p:nvCxnSpPr>
            <p:spPr>
              <a:xfrm>
                <a:off x="3890342" y="4118423"/>
                <a:ext cx="0" cy="13798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E33767C-A513-7037-1A8A-AFD622AEAE29}"/>
                  </a:ext>
                </a:extLst>
              </p:cNvPr>
              <p:cNvSpPr txBox="1"/>
              <p:nvPr/>
            </p:nvSpPr>
            <p:spPr>
              <a:xfrm>
                <a:off x="2926910" y="4652487"/>
                <a:ext cx="1132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/>
                  <a:t>L = 1 m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444A380A-1B8F-8C72-4E62-EC90E2CF8161}"/>
                  </a:ext>
                </a:extLst>
              </p:cNvPr>
              <p:cNvSpPr txBox="1"/>
              <p:nvPr/>
            </p:nvSpPr>
            <p:spPr>
              <a:xfrm>
                <a:off x="5567016" y="5807276"/>
                <a:ext cx="244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/>
                  <a:t>M = 0,1 kg (100 g)</a:t>
                </a:r>
              </a:p>
            </p:txBody>
          </p:sp>
        </p:grp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C42B33BA-BEE7-9604-5D8F-39667E9FD3B5}"/>
              </a:ext>
            </a:extLst>
          </p:cNvPr>
          <p:cNvSpPr txBox="1"/>
          <p:nvPr/>
        </p:nvSpPr>
        <p:spPr>
          <a:xfrm>
            <a:off x="132969" y="2516396"/>
            <a:ext cx="56920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Il n’existe pas de mesure directe de l’énergie</a:t>
            </a:r>
          </a:p>
          <a:p>
            <a:r>
              <a:rPr lang="fr-FR" sz="2000" dirty="0"/>
              <a:t>Il faut mesurer deux grandeurs </a:t>
            </a:r>
          </a:p>
          <a:p>
            <a:pPr defTabSz="360363"/>
            <a:r>
              <a:rPr lang="fr-FR" sz="2000" dirty="0"/>
              <a:t>	             Ex.        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Force (N)</a:t>
            </a:r>
            <a:r>
              <a:rPr lang="fr-FR" sz="2000" b="1" dirty="0"/>
              <a:t>     </a:t>
            </a:r>
            <a:r>
              <a:rPr lang="fr-FR" sz="2000" dirty="0"/>
              <a:t>et    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déplacement (m)</a:t>
            </a:r>
          </a:p>
          <a:p>
            <a:r>
              <a:rPr lang="fr-FR" sz="2000" dirty="0"/>
              <a:t>L’énergie est le produit des deux   </a:t>
            </a:r>
          </a:p>
          <a:p>
            <a:pPr defTabSz="360363"/>
            <a:r>
              <a:rPr lang="fr-FR" sz="2000" dirty="0"/>
              <a:t>   </a:t>
            </a:r>
            <a:r>
              <a:rPr lang="fr-FR" sz="2000" b="1" dirty="0">
                <a:solidFill>
                  <a:srgbClr val="FF0000"/>
                </a:solidFill>
              </a:rPr>
              <a:t>Energie (J) </a:t>
            </a:r>
            <a:r>
              <a:rPr lang="fr-FR" sz="2000" dirty="0"/>
              <a:t>=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fr-FR" sz="2000" b="1" baseline="-25000" dirty="0">
                <a:solidFill>
                  <a:schemeClr val="accent6">
                    <a:lumMod val="50000"/>
                  </a:schemeClr>
                </a:solidFill>
              </a:rPr>
              <a:t>(9,81)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* Masse(kg)  </a:t>
            </a:r>
            <a:r>
              <a:rPr lang="fr-FR" sz="2000" b="1" dirty="0"/>
              <a:t>* </a:t>
            </a:r>
            <a:r>
              <a:rPr lang="fr-FR" sz="2000" b="1" dirty="0">
                <a:solidFill>
                  <a:srgbClr val="002060"/>
                </a:solidFill>
              </a:rPr>
              <a:t>Longueur (m)</a:t>
            </a:r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EB5C8E2E-CE46-F262-5CDB-FEF64381ECC7}"/>
              </a:ext>
            </a:extLst>
          </p:cNvPr>
          <p:cNvSpPr txBox="1">
            <a:spLocks/>
          </p:cNvSpPr>
          <p:nvPr/>
        </p:nvSpPr>
        <p:spPr>
          <a:xfrm>
            <a:off x="1331640" y="0"/>
            <a:ext cx="6407072" cy="106840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Unités d’énergie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AED2792-BDAC-CD28-2CF2-FFC2A0943446}"/>
              </a:ext>
            </a:extLst>
          </p:cNvPr>
          <p:cNvSpPr txBox="1"/>
          <p:nvPr/>
        </p:nvSpPr>
        <p:spPr>
          <a:xfrm>
            <a:off x="258618" y="4779318"/>
            <a:ext cx="3341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Calorie</a:t>
            </a:r>
            <a:r>
              <a:rPr lang="fr-FR" sz="2400" dirty="0"/>
              <a:t> : unité de </a:t>
            </a:r>
          </a:p>
          <a:p>
            <a:pPr marL="342900" indent="-342900" defTabSz="360363">
              <a:buFont typeface="Arial" panose="020B0604020202020204" pitchFamily="34" charset="0"/>
              <a:buChar char="•"/>
            </a:pPr>
            <a:r>
              <a:rPr lang="fr-FR" sz="2400" dirty="0"/>
              <a:t>chaleur </a:t>
            </a:r>
            <a:r>
              <a:rPr lang="fr-FR" sz="1400" dirty="0"/>
              <a:t>(élever 1 g d’eau de 1 °C)</a:t>
            </a:r>
          </a:p>
          <a:p>
            <a:pPr marL="342900" indent="-342900" defTabSz="360363">
              <a:buFont typeface="Arial" panose="020B0604020202020204" pitchFamily="34" charset="0"/>
              <a:buChar char="•"/>
            </a:pPr>
            <a:r>
              <a:rPr lang="fr-FR" sz="2400" dirty="0"/>
              <a:t>	ration alimentaire</a:t>
            </a:r>
          </a:p>
          <a:p>
            <a:r>
              <a:rPr lang="fr-FR" sz="2400" b="1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1 cal = 4,18 J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6AE7BB6-70C6-F9AD-82FC-E416306ED037}"/>
              </a:ext>
            </a:extLst>
          </p:cNvPr>
          <p:cNvSpPr txBox="1"/>
          <p:nvPr/>
        </p:nvSpPr>
        <p:spPr>
          <a:xfrm>
            <a:off x="145748" y="119948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Quelle est l’énergie d’un objet ?</a:t>
            </a:r>
          </a:p>
        </p:txBody>
      </p:sp>
    </p:spTree>
    <p:extLst>
      <p:ext uri="{BB962C8B-B14F-4D97-AF65-F5344CB8AC3E}">
        <p14:creationId xmlns:p14="http://schemas.microsoft.com/office/powerpoint/2010/main" val="4402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43" grpId="0"/>
      <p:bldP spid="49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104F9-C3FB-CCD0-3608-00AD939C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8D0BB64-F475-1F73-4E79-B15BA1F0CB76}"/>
              </a:ext>
            </a:extLst>
          </p:cNvPr>
          <p:cNvSpPr txBox="1">
            <a:spLocks/>
          </p:cNvSpPr>
          <p:nvPr/>
        </p:nvSpPr>
        <p:spPr>
          <a:xfrm>
            <a:off x="1331640" y="0"/>
            <a:ext cx="6407072" cy="106840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Unités de puissance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10C20C-E788-3272-2D59-0116CA03A141}"/>
              </a:ext>
            </a:extLst>
          </p:cNvPr>
          <p:cNvSpPr txBox="1"/>
          <p:nvPr/>
        </p:nvSpPr>
        <p:spPr>
          <a:xfrm>
            <a:off x="1165490" y="1138615"/>
            <a:ext cx="68130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La </a:t>
            </a:r>
            <a:r>
              <a:rPr lang="fr-FR" sz="2400" b="1" dirty="0">
                <a:solidFill>
                  <a:srgbClr val="FF0000"/>
                </a:solidFill>
              </a:rPr>
              <a:t>puissance</a:t>
            </a:r>
            <a:r>
              <a:rPr lang="fr-FR" sz="2400" b="1" dirty="0"/>
              <a:t> mesure la </a:t>
            </a:r>
            <a:r>
              <a:rPr lang="fr-FR" sz="2400" b="1" dirty="0">
                <a:solidFill>
                  <a:srgbClr val="FF0000"/>
                </a:solidFill>
              </a:rPr>
              <a:t>vitesse</a:t>
            </a:r>
            <a:r>
              <a:rPr lang="fr-FR" sz="2400" b="1" dirty="0"/>
              <a:t> de la transformation </a:t>
            </a:r>
          </a:p>
          <a:p>
            <a:pPr algn="ctr"/>
            <a:r>
              <a:rPr lang="fr-FR" sz="2400" b="1" dirty="0">
                <a:sym typeface="Wingdings" panose="05000000000000000000" pitchFamily="2" charset="2"/>
              </a:rPr>
              <a:t> </a:t>
            </a:r>
          </a:p>
          <a:p>
            <a:pPr algn="ctr"/>
            <a:r>
              <a:rPr lang="fr-FR" sz="2400" b="1" dirty="0">
                <a:sym typeface="Wingdings" panose="05000000000000000000" pitchFamily="2" charset="2"/>
              </a:rPr>
              <a:t>énergie par unité de temps</a:t>
            </a:r>
            <a:endParaRPr lang="fr-FR" sz="2400" b="1" dirty="0"/>
          </a:p>
          <a:p>
            <a:pPr algn="ctr"/>
            <a:r>
              <a:rPr lang="fr-FR" sz="2400" b="1" dirty="0"/>
              <a:t> Watt (W)   =  Joule / seconde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3F2D9C-3EF5-AD81-A6C2-BCB840030C86}"/>
              </a:ext>
            </a:extLst>
          </p:cNvPr>
          <p:cNvSpPr txBox="1"/>
          <p:nvPr/>
        </p:nvSpPr>
        <p:spPr>
          <a:xfrm>
            <a:off x="2091417" y="3169144"/>
            <a:ext cx="496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kW </a:t>
            </a:r>
            <a:r>
              <a:rPr lang="fr-FR" dirty="0">
                <a:sym typeface="Symbol" panose="05050102010706020507" pitchFamily="18" charset="2"/>
              </a:rPr>
              <a:t> une transformation qui requiert  1000 J/s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30A168-0457-1EB8-D6F8-3F510E3680AB}"/>
              </a:ext>
            </a:extLst>
          </p:cNvPr>
          <p:cNvSpPr txBox="1"/>
          <p:nvPr/>
        </p:nvSpPr>
        <p:spPr>
          <a:xfrm flipH="1">
            <a:off x="891309" y="3999345"/>
            <a:ext cx="73613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transformation avec 1 kW qui dure 1 h </a:t>
            </a:r>
          </a:p>
          <a:p>
            <a:r>
              <a:rPr lang="fr-FR" sz="2400" dirty="0"/>
              <a:t>=  une transformation avec 1000 J/s pendant 3600 s</a:t>
            </a:r>
          </a:p>
          <a:p>
            <a:r>
              <a:rPr lang="fr-FR" sz="2400" dirty="0"/>
              <a:t>      </a:t>
            </a:r>
            <a:r>
              <a:rPr lang="fr-FR" sz="2800" b="1" dirty="0"/>
              <a:t>1 kW </a:t>
            </a:r>
            <a:r>
              <a:rPr lang="fr-FR" sz="2400" dirty="0"/>
              <a:t>pendant une </a:t>
            </a:r>
            <a:r>
              <a:rPr lang="fr-FR" sz="2400" b="1" dirty="0"/>
              <a:t>heure</a:t>
            </a:r>
            <a:r>
              <a:rPr lang="fr-FR" sz="2400" dirty="0"/>
              <a:t>  :    </a:t>
            </a:r>
            <a:r>
              <a:rPr lang="fr-FR" sz="2800" b="1" dirty="0">
                <a:solidFill>
                  <a:srgbClr val="FF0000"/>
                </a:solidFill>
              </a:rPr>
              <a:t>1 kWh = 3 600 000 J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AF5175-C37B-8E76-7C80-441B8A6F451A}"/>
              </a:ext>
            </a:extLst>
          </p:cNvPr>
          <p:cNvSpPr txBox="1"/>
          <p:nvPr/>
        </p:nvSpPr>
        <p:spPr>
          <a:xfrm>
            <a:off x="1248616" y="580961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puissance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148BD11-8544-CE9C-CBA8-DB2DABFC5084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865745" y="5261229"/>
            <a:ext cx="101978" cy="548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719A019-AAD6-9607-C92B-42D647263BA3}"/>
              </a:ext>
            </a:extLst>
          </p:cNvPr>
          <p:cNvSpPr txBox="1"/>
          <p:nvPr/>
        </p:nvSpPr>
        <p:spPr>
          <a:xfrm>
            <a:off x="5571235" y="5809611"/>
            <a:ext cx="114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énergie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1F8692C-E49F-325A-EE17-737F9BF76796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142674" y="5261229"/>
            <a:ext cx="0" cy="548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140339-73DA-4D9C-B4B8-51ECEAAA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D486C71-ABB5-4A15-BCCF-51ADF524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6937513" cy="1520687"/>
          </a:xfrm>
          <a:noFill/>
        </p:spPr>
        <p:txBody>
          <a:bodyPr>
            <a:noAutofit/>
          </a:bodyPr>
          <a:lstStyle/>
          <a:p>
            <a:pPr lvl="0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: ne pas confondre  </a:t>
            </a:r>
            <a:b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    et     Puissance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B933949-4CE3-DF6E-6F28-6D7959A03DD6}"/>
              </a:ext>
            </a:extLst>
          </p:cNvPr>
          <p:cNvGrpSpPr/>
          <p:nvPr/>
        </p:nvGrpSpPr>
        <p:grpSpPr>
          <a:xfrm>
            <a:off x="244953" y="1520687"/>
            <a:ext cx="7009287" cy="1996802"/>
            <a:chOff x="244953" y="1520687"/>
            <a:chExt cx="7009287" cy="19968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B3E115-D51E-4F1E-AD64-77BEAB4C0095}"/>
                </a:ext>
              </a:extLst>
            </p:cNvPr>
            <p:cNvSpPr/>
            <p:nvPr/>
          </p:nvSpPr>
          <p:spPr>
            <a:xfrm>
              <a:off x="2241755" y="1769633"/>
              <a:ext cx="50124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fr-FR" sz="2400" b="1" dirty="0"/>
                <a:t>Le TNT (</a:t>
              </a:r>
              <a:r>
                <a:rPr lang="fr-FR" sz="2400" b="1" dirty="0" err="1"/>
                <a:t>TriNitroToluène</a:t>
              </a:r>
              <a:r>
                <a:rPr lang="fr-FR" sz="2400" b="1" dirty="0"/>
                <a:t> = dynamite)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B3E115-D51E-4F1E-AD64-77BEAB4C0095}"/>
                </a:ext>
              </a:extLst>
            </p:cNvPr>
            <p:cNvSpPr/>
            <p:nvPr/>
          </p:nvSpPr>
          <p:spPr>
            <a:xfrm>
              <a:off x="2396691" y="2347149"/>
              <a:ext cx="28458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r-FR" sz="2400" b="1" dirty="0"/>
                <a:t>est un explosif très</a:t>
              </a:r>
              <a:endParaRPr lang="fr-FR" sz="2800" b="1" dirty="0">
                <a:solidFill>
                  <a:srgbClr val="008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B3E115-D51E-4F1E-AD64-77BEAB4C0095}"/>
                </a:ext>
              </a:extLst>
            </p:cNvPr>
            <p:cNvSpPr/>
            <p:nvPr/>
          </p:nvSpPr>
          <p:spPr>
            <a:xfrm>
              <a:off x="4937760" y="2887578"/>
              <a:ext cx="1742173" cy="529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fr-FR" sz="2800" b="1" dirty="0">
                  <a:solidFill>
                    <a:srgbClr val="008000"/>
                  </a:solidFill>
                </a:rPr>
                <a:t>puissant</a:t>
              </a:r>
            </a:p>
          </p:txBody>
        </p:sp>
        <p:pic>
          <p:nvPicPr>
            <p:cNvPr id="10" name="Picture 2" descr="C:\Users\Utilisateur\AppData\Local\Microsoft\Windows\INetCache\IE\43H8RGC2\dynamite_PNG2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953" y="1520687"/>
              <a:ext cx="1996802" cy="1996802"/>
            </a:xfrm>
            <a:prstGeom prst="rect">
              <a:avLst/>
            </a:prstGeom>
            <a:noFill/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180BCF99-2C4D-0685-BD77-8D449B8FEF01}"/>
              </a:ext>
            </a:extLst>
          </p:cNvPr>
          <p:cNvGrpSpPr/>
          <p:nvPr/>
        </p:nvGrpSpPr>
        <p:grpSpPr>
          <a:xfrm>
            <a:off x="298348" y="3569556"/>
            <a:ext cx="6622217" cy="2742345"/>
            <a:chOff x="298348" y="3569556"/>
            <a:chExt cx="6622217" cy="27423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B3E115-D51E-4F1E-AD64-77BEAB4C0095}"/>
                </a:ext>
              </a:extLst>
            </p:cNvPr>
            <p:cNvSpPr/>
            <p:nvPr/>
          </p:nvSpPr>
          <p:spPr>
            <a:xfrm>
              <a:off x="2999967" y="4936345"/>
              <a:ext cx="24479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r-FR" sz="2400" b="1" dirty="0"/>
                <a:t>qu’1 kg de sucre !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B3E115-D51E-4F1E-AD64-77BEAB4C0095}"/>
                </a:ext>
              </a:extLst>
            </p:cNvPr>
            <p:cNvSpPr/>
            <p:nvPr/>
          </p:nvSpPr>
          <p:spPr>
            <a:xfrm>
              <a:off x="574400" y="3569556"/>
              <a:ext cx="61440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r-FR" sz="2400" dirty="0"/>
                <a:t>mais </a:t>
              </a:r>
              <a:r>
                <a:rPr lang="fr-FR" sz="2400" b="1" dirty="0"/>
                <a:t>1 kg de TNT </a:t>
              </a:r>
              <a:r>
                <a:rPr lang="fr-FR" sz="2400" dirty="0"/>
                <a:t>fournit 4 fois moins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B3E115-D51E-4F1E-AD64-77BEAB4C0095}"/>
                </a:ext>
              </a:extLst>
            </p:cNvPr>
            <p:cNvSpPr/>
            <p:nvPr/>
          </p:nvSpPr>
          <p:spPr>
            <a:xfrm>
              <a:off x="4966636" y="4012320"/>
              <a:ext cx="19539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fr-FR" sz="2400" dirty="0"/>
                <a:t>d’</a:t>
              </a:r>
              <a:r>
                <a:rPr lang="fr-FR" sz="2800" b="1" dirty="0">
                  <a:solidFill>
                    <a:srgbClr val="FF0000"/>
                  </a:solidFill>
                </a:rPr>
                <a:t>énergie</a:t>
              </a:r>
              <a:r>
                <a:rPr lang="fr-FR" sz="2400" dirty="0"/>
                <a:t> </a:t>
              </a:r>
            </a:p>
          </p:txBody>
        </p:sp>
        <p:pic>
          <p:nvPicPr>
            <p:cNvPr id="2052" name="Picture 4" descr="C:\Users\Utilisateur\AppData\Local\Microsoft\Windows\INetCache\IE\QSA0ZF9M\7947ce872717cf2a0386c0b76ecdfa67e5cc2f36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348" y="4881403"/>
              <a:ext cx="2444852" cy="143049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214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0859A7-7E12-4537-9E7A-BB1250CD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A8DFBE9-5C2A-41DE-9DC0-3CBBFDC7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61" y="0"/>
            <a:ext cx="7133665" cy="1080120"/>
          </a:xfrm>
          <a:noFill/>
        </p:spPr>
        <p:txBody>
          <a:bodyPr>
            <a:normAutofit fontScale="90000"/>
          </a:bodyPr>
          <a:lstStyle/>
          <a:p>
            <a:pPr lvl="0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 ordre de grandeur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Besoins humains quotidiens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A60949-2221-452E-AB06-F3EDFE8E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1318623"/>
            <a:ext cx="2615454" cy="168089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B754D8C1-6EE4-5395-BC5E-BDF8B1BE0F8B}"/>
              </a:ext>
            </a:extLst>
          </p:cNvPr>
          <p:cNvGrpSpPr/>
          <p:nvPr/>
        </p:nvGrpSpPr>
        <p:grpSpPr>
          <a:xfrm>
            <a:off x="2524560" y="1819139"/>
            <a:ext cx="6354245" cy="3501323"/>
            <a:chOff x="2524560" y="1819139"/>
            <a:chExt cx="6354245" cy="3501323"/>
          </a:xfrm>
        </p:grpSpPr>
        <p:pic>
          <p:nvPicPr>
            <p:cNvPr id="14" name="Picture 6" descr="Afficher l'image d'origine">
              <a:extLst>
                <a:ext uri="{FF2B5EF4-FFF2-40B4-BE49-F238E27FC236}">
                  <a16:creationId xmlns:a16="http://schemas.microsoft.com/office/drawing/2014/main" id="{8383C12A-FAA0-42FB-8EC8-28A3373980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" t="7244" r="2157" b="12906"/>
            <a:stretch/>
          </p:blipFill>
          <p:spPr bwMode="auto">
            <a:xfrm>
              <a:off x="2524560" y="2521557"/>
              <a:ext cx="6354245" cy="273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AA8612D-424C-48A0-973E-3194001EFFC5}"/>
                </a:ext>
              </a:extLst>
            </p:cNvPr>
            <p:cNvSpPr txBox="1"/>
            <p:nvPr/>
          </p:nvSpPr>
          <p:spPr>
            <a:xfrm>
              <a:off x="3142039" y="1866680"/>
              <a:ext cx="1377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2 700 kcal</a:t>
              </a:r>
            </a:p>
            <a:p>
              <a:pPr algn="ctr"/>
              <a:r>
                <a:rPr lang="fr-FR" b="1" dirty="0"/>
                <a:t>3   </a:t>
              </a:r>
              <a:r>
                <a:rPr lang="fr-FR" b="1" dirty="0" err="1"/>
                <a:t>kW.h</a:t>
              </a:r>
              <a:endParaRPr lang="fr-FR" b="1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2339FE1-BD70-476A-8469-F90F895D5785}"/>
                </a:ext>
              </a:extLst>
            </p:cNvPr>
            <p:cNvSpPr txBox="1"/>
            <p:nvPr/>
          </p:nvSpPr>
          <p:spPr>
            <a:xfrm>
              <a:off x="5401982" y="1819139"/>
              <a:ext cx="1121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2 300 kcal</a:t>
              </a:r>
            </a:p>
            <a:p>
              <a:r>
                <a:rPr lang="fr-FR" b="1" dirty="0"/>
                <a:t>2,6   </a:t>
              </a:r>
              <a:r>
                <a:rPr lang="fr-FR" b="1" dirty="0" err="1"/>
                <a:t>kW.h</a:t>
              </a:r>
              <a:endParaRPr lang="fr-FR" b="1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D2320DF-DB04-43EB-8CBB-DCC328BE9117}"/>
                </a:ext>
              </a:extLst>
            </p:cNvPr>
            <p:cNvSpPr txBox="1"/>
            <p:nvPr/>
          </p:nvSpPr>
          <p:spPr>
            <a:xfrm>
              <a:off x="7188184" y="1819139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1 700 kcal</a:t>
              </a:r>
            </a:p>
            <a:p>
              <a:pPr algn="ctr"/>
              <a:r>
                <a:rPr lang="fr-FR" b="1" dirty="0"/>
                <a:t>2    </a:t>
              </a:r>
              <a:r>
                <a:rPr lang="fr-FR" b="1" dirty="0" err="1"/>
                <a:t>kW.h</a:t>
              </a:r>
              <a:endParaRPr lang="fr-FR" b="1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5C04ED8-46F8-41F6-B705-7036E29F0F5F}"/>
                </a:ext>
              </a:extLst>
            </p:cNvPr>
            <p:cNvSpPr txBox="1"/>
            <p:nvPr/>
          </p:nvSpPr>
          <p:spPr>
            <a:xfrm>
              <a:off x="2939385" y="5043463"/>
              <a:ext cx="4666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Besoins énergétiques quotidiens (exprimés en kilojoules par 24 heures) 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B42C49A-3E8B-9ACA-20CE-EE83534988DC}"/>
              </a:ext>
            </a:extLst>
          </p:cNvPr>
          <p:cNvGrpSpPr/>
          <p:nvPr/>
        </p:nvGrpSpPr>
        <p:grpSpPr>
          <a:xfrm>
            <a:off x="409303" y="5704114"/>
            <a:ext cx="4851137" cy="646331"/>
            <a:chOff x="409303" y="5704114"/>
            <a:chExt cx="4851137" cy="646331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AB8922F-13E8-33F4-4E5F-9F1E99C7A88E}"/>
                </a:ext>
              </a:extLst>
            </p:cNvPr>
            <p:cNvSpPr txBox="1"/>
            <p:nvPr/>
          </p:nvSpPr>
          <p:spPr>
            <a:xfrm>
              <a:off x="409303" y="5704114"/>
              <a:ext cx="23366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 kWh      = 3 600 000 J</a:t>
              </a:r>
            </a:p>
            <a:p>
              <a:r>
                <a:rPr lang="fr-FR" dirty="0"/>
                <a:t>1000 kcal = 4 180 000 J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6D6D4EF-A68B-B1E6-D568-4417E956246D}"/>
                </a:ext>
              </a:extLst>
            </p:cNvPr>
            <p:cNvSpPr txBox="1"/>
            <p:nvPr/>
          </p:nvSpPr>
          <p:spPr>
            <a:xfrm>
              <a:off x="2745905" y="5842613"/>
              <a:ext cx="2514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=&gt; 1000 kcal </a:t>
              </a:r>
              <a:r>
                <a:rPr lang="fr-FR" dirty="0">
                  <a:latin typeface="Calibri" panose="020F0502020204030204" pitchFamily="34" charset="0"/>
                  <a:cs typeface="Calibri" panose="020F0502020204030204" pitchFamily="34" charset="0"/>
                </a:rPr>
                <a:t>= 1,16 kWh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994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0859A7-7E12-4537-9E7A-BB1250CD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A8DFBE9-5C2A-41DE-9DC0-3CBBFDC7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62" y="0"/>
            <a:ext cx="7133665" cy="1080120"/>
          </a:xfrm>
          <a:noFill/>
        </p:spPr>
        <p:txBody>
          <a:bodyPr>
            <a:normAutofit fontScale="90000"/>
          </a:bodyPr>
          <a:lstStyle/>
          <a:p>
            <a:pPr lvl="0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 de l’énergie humaine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A60949-2221-452E-AB06-F3EDFE8E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1318623"/>
            <a:ext cx="2615454" cy="16808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ADE752-2F46-4BD0-BA46-B82DDC4AC5E1}"/>
              </a:ext>
            </a:extLst>
          </p:cNvPr>
          <p:cNvSpPr txBox="1"/>
          <p:nvPr/>
        </p:nvSpPr>
        <p:spPr>
          <a:xfrm>
            <a:off x="3520741" y="1130421"/>
            <a:ext cx="5027723" cy="1669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Ration calorifique journalière : </a:t>
            </a:r>
          </a:p>
          <a:p>
            <a:r>
              <a:rPr lang="fr-FR" sz="2800" b="1" dirty="0">
                <a:sym typeface="Wingdings" panose="05000000000000000000" pitchFamily="2" charset="2"/>
              </a:rPr>
              <a:t>~ 2      à    ~ 3             kWh/jour</a:t>
            </a:r>
          </a:p>
          <a:p>
            <a:endParaRPr lang="fr-FR" sz="1050" b="1" dirty="0">
              <a:sym typeface="Wingdings" panose="05000000000000000000" pitchFamily="2" charset="2"/>
            </a:endParaRPr>
          </a:p>
          <a:p>
            <a:pPr algn="ctr"/>
            <a:r>
              <a:rPr lang="fr-FR" dirty="0">
                <a:sym typeface="Wingdings" panose="05000000000000000000" pitchFamily="2" charset="2"/>
              </a:rPr>
              <a:t>Exemple 2,4 </a:t>
            </a:r>
            <a:r>
              <a:rPr lang="fr-FR" dirty="0" err="1">
                <a:sym typeface="Wingdings" panose="05000000000000000000" pitchFamily="2" charset="2"/>
              </a:rPr>
              <a:t>kW.h</a:t>
            </a:r>
            <a:r>
              <a:rPr lang="fr-FR" dirty="0">
                <a:sym typeface="Wingdings" panose="05000000000000000000" pitchFamily="2" charset="2"/>
              </a:rPr>
              <a:t> par jour     ~2 400 </a:t>
            </a:r>
            <a:r>
              <a:rPr lang="fr-FR" dirty="0" err="1">
                <a:sym typeface="Wingdings" panose="05000000000000000000" pitchFamily="2" charset="2"/>
              </a:rPr>
              <a:t>W.h</a:t>
            </a:r>
            <a:r>
              <a:rPr lang="fr-FR" dirty="0">
                <a:sym typeface="Wingdings" panose="05000000000000000000" pitchFamily="2" charset="2"/>
              </a:rPr>
              <a:t> par 24 h</a:t>
            </a:r>
          </a:p>
          <a:p>
            <a:pPr algn="ctr"/>
            <a:r>
              <a:rPr lang="fr-FR" dirty="0">
                <a:sym typeface="Wingdings" panose="05000000000000000000" pitchFamily="2" charset="2"/>
              </a:rPr>
              <a:t>                                                            100 W</a:t>
            </a:r>
            <a:endParaRPr lang="fr-FR" sz="1200" dirty="0">
              <a:sym typeface="Wingdings" panose="05000000000000000000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306AC-F39B-4266-872C-5C16028B0386}"/>
              </a:ext>
            </a:extLst>
          </p:cNvPr>
          <p:cNvSpPr/>
          <p:nvPr/>
        </p:nvSpPr>
        <p:spPr>
          <a:xfrm>
            <a:off x="95185" y="3144443"/>
            <a:ext cx="8798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8675"/>
            <a:r>
              <a:rPr lang="fr-FR" sz="2400" dirty="0">
                <a:sym typeface="Wingdings" panose="05000000000000000000" pitchFamily="2" charset="2"/>
              </a:rPr>
              <a:t>puissance moyennée sur la journée   	     ~ 83    à   ~ 125 watts</a:t>
            </a:r>
          </a:p>
          <a:p>
            <a:pPr defTabSz="828675"/>
            <a:r>
              <a:rPr lang="fr-FR" sz="2400" b="1" dirty="0"/>
              <a:t>Métabolisme du corps humain   	             </a:t>
            </a:r>
            <a:r>
              <a:rPr lang="fr-FR" sz="2400" dirty="0">
                <a:sym typeface="Wingdings" panose="05000000000000000000" pitchFamily="2" charset="2"/>
              </a:rPr>
              <a:t></a:t>
            </a:r>
            <a:r>
              <a:rPr lang="fr-FR" sz="2400" dirty="0"/>
              <a:t>      </a:t>
            </a:r>
            <a:r>
              <a:rPr lang="fr-FR" sz="2400" b="1" dirty="0"/>
              <a:t>~ 60   à     65  watts</a:t>
            </a:r>
          </a:p>
          <a:p>
            <a:pPr defTabSz="828675"/>
            <a:r>
              <a:rPr lang="fr-FR" sz="2400" dirty="0">
                <a:sym typeface="Wingdings" panose="05000000000000000000" pitchFamily="2" charset="2"/>
              </a:rPr>
              <a:t>                                                    Il reste </a:t>
            </a: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sz="2400" dirty="0">
                <a:sym typeface="Wingdings" panose="05000000000000000000" pitchFamily="2" charset="2"/>
              </a:rPr>
              <a:t>          </a:t>
            </a:r>
            <a:r>
              <a:rPr lang="fr-FR" sz="2400" b="1" dirty="0">
                <a:sym typeface="Wingdings" panose="05000000000000000000" pitchFamily="2" charset="2"/>
              </a:rPr>
              <a:t>20   à     60  watts</a:t>
            </a:r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178C2FD-2737-473C-9409-F32E9E76D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73" y="4403437"/>
            <a:ext cx="1492447" cy="12437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451E5A-5CA3-427C-A58E-B2A17C9B5F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65" y="5222477"/>
            <a:ext cx="1492447" cy="11694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191A75B-26E2-44C8-99FF-216F488A9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41" y="4558371"/>
            <a:ext cx="877092" cy="1169456"/>
          </a:xfrm>
          <a:prstGeom prst="rect">
            <a:avLst/>
          </a:prstGeom>
        </p:spPr>
      </p:pic>
      <p:sp>
        <p:nvSpPr>
          <p:cNvPr id="17" name="Flèche : droite à entaille 16">
            <a:extLst>
              <a:ext uri="{FF2B5EF4-FFF2-40B4-BE49-F238E27FC236}">
                <a16:creationId xmlns:a16="http://schemas.microsoft.com/office/drawing/2014/main" id="{993DF8A6-29D3-40B5-90CB-5E9198B64CCD}"/>
              </a:ext>
            </a:extLst>
          </p:cNvPr>
          <p:cNvSpPr/>
          <p:nvPr/>
        </p:nvSpPr>
        <p:spPr>
          <a:xfrm rot="2145918">
            <a:off x="4729621" y="4437753"/>
            <a:ext cx="1066435" cy="241236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à entaille 19">
            <a:extLst>
              <a:ext uri="{FF2B5EF4-FFF2-40B4-BE49-F238E27FC236}">
                <a16:creationId xmlns:a16="http://schemas.microsoft.com/office/drawing/2014/main" id="{B3F5F939-2A4B-4D48-98B2-F9E412958923}"/>
              </a:ext>
            </a:extLst>
          </p:cNvPr>
          <p:cNvSpPr/>
          <p:nvPr/>
        </p:nvSpPr>
        <p:spPr>
          <a:xfrm rot="8361281">
            <a:off x="3621589" y="4456880"/>
            <a:ext cx="917668" cy="241236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à entaille 20">
            <a:extLst>
              <a:ext uri="{FF2B5EF4-FFF2-40B4-BE49-F238E27FC236}">
                <a16:creationId xmlns:a16="http://schemas.microsoft.com/office/drawing/2014/main" id="{733B198F-6733-4749-90DC-26274F42EE63}"/>
              </a:ext>
            </a:extLst>
          </p:cNvPr>
          <p:cNvSpPr/>
          <p:nvPr/>
        </p:nvSpPr>
        <p:spPr>
          <a:xfrm rot="5400000">
            <a:off x="4268093" y="4692339"/>
            <a:ext cx="819040" cy="241236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90C61-6D9C-4507-B1EC-54094FE2B596}"/>
              </a:ext>
            </a:extLst>
          </p:cNvPr>
          <p:cNvSpPr/>
          <p:nvPr/>
        </p:nvSpPr>
        <p:spPr>
          <a:xfrm>
            <a:off x="6170152" y="5649697"/>
            <a:ext cx="164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10 W (bras)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077C7A-6574-4AB3-BEF1-4B7EC33EC2C6}"/>
              </a:ext>
            </a:extLst>
          </p:cNvPr>
          <p:cNvSpPr/>
          <p:nvPr/>
        </p:nvSpPr>
        <p:spPr>
          <a:xfrm>
            <a:off x="4983905" y="6277187"/>
            <a:ext cx="21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100 W (jambes)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377477-3821-86EF-2CF6-0450EE29CAB6}"/>
              </a:ext>
            </a:extLst>
          </p:cNvPr>
          <p:cNvSpPr/>
          <p:nvPr/>
        </p:nvSpPr>
        <p:spPr>
          <a:xfrm>
            <a:off x="1325961" y="5496746"/>
            <a:ext cx="2717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15 à 20 W (cerveau)</a:t>
            </a:r>
          </a:p>
        </p:txBody>
      </p:sp>
    </p:spTree>
    <p:extLst>
      <p:ext uri="{BB962C8B-B14F-4D97-AF65-F5344CB8AC3E}">
        <p14:creationId xmlns:p14="http://schemas.microsoft.com/office/powerpoint/2010/main" val="23246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0" grpId="0" animBg="1"/>
      <p:bldP spid="21" grpId="0" animBg="1"/>
      <p:bldP spid="8" grpId="0"/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2DC050-43BE-430A-986A-C21E18F5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D4AD82-907D-42EC-93ED-4CAB6B68F960}"/>
              </a:ext>
            </a:extLst>
          </p:cNvPr>
          <p:cNvSpPr txBox="1"/>
          <p:nvPr/>
        </p:nvSpPr>
        <p:spPr>
          <a:xfrm>
            <a:off x="701824" y="159493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 peu d’économie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E5F1490-C4D4-0D17-A2AC-5628616155D8}"/>
              </a:ext>
            </a:extLst>
          </p:cNvPr>
          <p:cNvGrpSpPr/>
          <p:nvPr/>
        </p:nvGrpSpPr>
        <p:grpSpPr>
          <a:xfrm>
            <a:off x="4505191" y="1829461"/>
            <a:ext cx="4535216" cy="2095441"/>
            <a:chOff x="4505191" y="1829461"/>
            <a:chExt cx="4535216" cy="2095441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C95591B-EBF5-4EC4-A6C9-549D80990577}"/>
                </a:ext>
              </a:extLst>
            </p:cNvPr>
            <p:cNvSpPr txBox="1"/>
            <p:nvPr/>
          </p:nvSpPr>
          <p:spPr>
            <a:xfrm>
              <a:off x="4505191" y="1829461"/>
              <a:ext cx="453521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Prix de l’essence ou diesel 	~ 2 € / l </a:t>
              </a:r>
            </a:p>
            <a:p>
              <a:endParaRPr lang="fr-FR" dirty="0"/>
            </a:p>
            <a:p>
              <a:r>
                <a:rPr lang="fr-FR" dirty="0"/>
                <a:t>1 litre combustible 		~ 10 kWh</a:t>
              </a:r>
            </a:p>
            <a:p>
              <a:endParaRPr lang="fr-FR" dirty="0"/>
            </a:p>
            <a:p>
              <a:r>
                <a:rPr lang="fr-FR" sz="2400" b="1" dirty="0"/>
                <a:t>combustible fossile </a:t>
              </a:r>
              <a:r>
                <a:rPr lang="fr-FR" sz="2000" b="1" dirty="0"/>
                <a:t>: </a:t>
              </a:r>
              <a:r>
                <a:rPr lang="fr-FR" sz="2400" b="1" dirty="0"/>
                <a:t>0,2 € / kWh </a:t>
              </a:r>
              <a:endParaRPr lang="fr-FR" sz="2000" b="1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9DCA228-4D08-4A65-8BAB-E62AAF048E60}"/>
                </a:ext>
              </a:extLst>
            </p:cNvPr>
            <p:cNvSpPr txBox="1"/>
            <p:nvPr/>
          </p:nvSpPr>
          <p:spPr>
            <a:xfrm>
              <a:off x="5285307" y="3463237"/>
              <a:ext cx="3509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/>
                <a:t>Électricité : </a:t>
              </a:r>
              <a:r>
                <a:rPr lang="fr-FR" sz="2000" b="1" dirty="0"/>
                <a:t>	</a:t>
              </a:r>
              <a:r>
                <a:rPr lang="fr-FR" sz="2400" b="1" dirty="0"/>
                <a:t>0,2 € / kWh</a:t>
              </a:r>
              <a:endParaRPr lang="fr-FR" sz="2000" b="1" dirty="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61E8168-FAC0-4A8A-9518-696FC67D671C}"/>
              </a:ext>
            </a:extLst>
          </p:cNvPr>
          <p:cNvSpPr txBox="1"/>
          <p:nvPr/>
        </p:nvSpPr>
        <p:spPr>
          <a:xfrm>
            <a:off x="1893611" y="4752787"/>
            <a:ext cx="5283754" cy="523220"/>
          </a:xfrm>
          <a:prstGeom prst="rect">
            <a:avLst/>
          </a:prstGeom>
          <a:solidFill>
            <a:srgbClr val="F7F7D9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L’énergie humaine coûte très cher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E5D2F03-FBEA-4359-ABAD-18EA6BD17351}"/>
              </a:ext>
            </a:extLst>
          </p:cNvPr>
          <p:cNvSpPr txBox="1"/>
          <p:nvPr/>
        </p:nvSpPr>
        <p:spPr>
          <a:xfrm>
            <a:off x="208169" y="5484308"/>
            <a:ext cx="876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Arrêt de l’esclavage au début de la révolution industrielle </a:t>
            </a:r>
          </a:p>
          <a:p>
            <a:pPr algn="ctr"/>
            <a:r>
              <a:rPr lang="fr-FR" sz="2000" dirty="0"/>
              <a:t>(au milieu du 19</a:t>
            </a:r>
            <a:r>
              <a:rPr lang="fr-FR" sz="2000" baseline="30000" dirty="0"/>
              <a:t>ème</a:t>
            </a:r>
            <a:r>
              <a:rPr lang="fr-FR" sz="2000" dirty="0"/>
              <a:t>  siècle)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5C827BC-1EE4-49CD-829B-4AEBA2A15522}"/>
              </a:ext>
            </a:extLst>
          </p:cNvPr>
          <p:cNvGrpSpPr/>
          <p:nvPr/>
        </p:nvGrpSpPr>
        <p:grpSpPr>
          <a:xfrm>
            <a:off x="2519251" y="2688058"/>
            <a:ext cx="6563356" cy="2083173"/>
            <a:chOff x="2519251" y="2688058"/>
            <a:chExt cx="6563356" cy="2083173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303908E-34FA-40AD-B789-BFF4F563F121}"/>
                </a:ext>
              </a:extLst>
            </p:cNvPr>
            <p:cNvSpPr/>
            <p:nvPr/>
          </p:nvSpPr>
          <p:spPr>
            <a:xfrm>
              <a:off x="2519251" y="3534343"/>
              <a:ext cx="1710793" cy="4833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047D05C-A58F-4FA5-A275-F8A3B44D1BA9}"/>
                </a:ext>
              </a:extLst>
            </p:cNvPr>
            <p:cNvSpPr/>
            <p:nvPr/>
          </p:nvSpPr>
          <p:spPr>
            <a:xfrm>
              <a:off x="6920319" y="2688058"/>
              <a:ext cx="2162288" cy="1487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5D76D7B-4249-4E83-9839-AA2BE2AD52B4}"/>
                </a:ext>
              </a:extLst>
            </p:cNvPr>
            <p:cNvSpPr txBox="1"/>
            <p:nvPr/>
          </p:nvSpPr>
          <p:spPr>
            <a:xfrm>
              <a:off x="4462991" y="4309566"/>
              <a:ext cx="2061077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Un facteur 200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4F7BD81-275B-456C-A7A1-384C29C2F664}"/>
                </a:ext>
              </a:extLst>
            </p:cNvPr>
            <p:cNvCxnSpPr>
              <a:cxnSpLocks/>
            </p:cNvCxnSpPr>
            <p:nvPr/>
          </p:nvCxnSpPr>
          <p:spPr>
            <a:xfrm>
              <a:off x="3851238" y="3984689"/>
              <a:ext cx="741337" cy="3560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73407F8-F5AF-405F-86EC-4803091EE069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V="1">
              <a:off x="6516364" y="3957374"/>
              <a:ext cx="720615" cy="3867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B8F09-F1AE-4D3D-919D-B5ECF1DC59BB}"/>
              </a:ext>
            </a:extLst>
          </p:cNvPr>
          <p:cNvSpPr/>
          <p:nvPr/>
        </p:nvSpPr>
        <p:spPr>
          <a:xfrm>
            <a:off x="2957357" y="2998599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0,25</a:t>
            </a:r>
            <a:r>
              <a:rPr lang="fr-FR" dirty="0">
                <a:sym typeface="Wingdings" panose="05000000000000000000" pitchFamily="2" charset="2"/>
              </a:rPr>
              <a:t>  kWh/jour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631DF9E-8CD5-5280-746C-32DFD2252D60}"/>
              </a:ext>
            </a:extLst>
          </p:cNvPr>
          <p:cNvGrpSpPr/>
          <p:nvPr/>
        </p:nvGrpSpPr>
        <p:grpSpPr>
          <a:xfrm>
            <a:off x="103592" y="1642264"/>
            <a:ext cx="4121942" cy="2363889"/>
            <a:chOff x="103592" y="1642264"/>
            <a:chExt cx="4121942" cy="2363889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64B4F-3601-4351-819A-34C3880BE0F8}"/>
                </a:ext>
              </a:extLst>
            </p:cNvPr>
            <p:cNvSpPr txBox="1"/>
            <p:nvPr/>
          </p:nvSpPr>
          <p:spPr>
            <a:xfrm>
              <a:off x="103593" y="2496052"/>
              <a:ext cx="2986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Coût de la nourriture           </a:t>
              </a:r>
              <a:r>
                <a:rPr lang="fr-FR" dirty="0">
                  <a:sym typeface="Wingdings" panose="05000000000000000000" pitchFamily="2" charset="2"/>
                </a:rPr>
                <a:t>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B3A66BE-90CC-4DBC-9E12-F703D6EF63C6}"/>
                </a:ext>
              </a:extLst>
            </p:cNvPr>
            <p:cNvSpPr txBox="1"/>
            <p:nvPr/>
          </p:nvSpPr>
          <p:spPr>
            <a:xfrm>
              <a:off x="103593" y="2044230"/>
              <a:ext cx="2678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Pour un travailleur manuel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EFC8BCB-9AF1-4B65-8570-0EDDF925FFEF}"/>
                </a:ext>
              </a:extLst>
            </p:cNvPr>
            <p:cNvSpPr txBox="1"/>
            <p:nvPr/>
          </p:nvSpPr>
          <p:spPr>
            <a:xfrm>
              <a:off x="103592" y="2998599"/>
              <a:ext cx="3030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Quantité de travail produit  </a:t>
              </a:r>
              <a:r>
                <a:rPr lang="fr-FR" dirty="0">
                  <a:sym typeface="Wingdings" panose="05000000000000000000" pitchFamily="2" charset="2"/>
                </a:rPr>
                <a:t></a:t>
              </a:r>
              <a:endParaRPr lang="fr-FR" dirty="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E0D3585-7344-4F0C-BC41-1E1E0995FC4A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7200" y="1642264"/>
              <a:ext cx="820661" cy="86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9535D4B-0583-44E7-A4EA-BDE5B386C0EE}"/>
                </a:ext>
              </a:extLst>
            </p:cNvPr>
            <p:cNvSpPr txBox="1"/>
            <p:nvPr/>
          </p:nvSpPr>
          <p:spPr>
            <a:xfrm>
              <a:off x="377961" y="3539872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/>
                <a:t>Coût du kWh  =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ACC2FE-3984-45D5-94A2-C85A17D41613}"/>
                </a:ext>
              </a:extLst>
            </p:cNvPr>
            <p:cNvSpPr/>
            <p:nvPr/>
          </p:nvSpPr>
          <p:spPr>
            <a:xfrm>
              <a:off x="2966106" y="2463778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Wingdings" panose="05000000000000000000" pitchFamily="2" charset="2"/>
                </a:rPr>
                <a:t>10 €/jour</a:t>
              </a:r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EA6EDD-4518-4DFD-95DF-AC62641BA29D}"/>
                </a:ext>
              </a:extLst>
            </p:cNvPr>
            <p:cNvSpPr/>
            <p:nvPr/>
          </p:nvSpPr>
          <p:spPr>
            <a:xfrm>
              <a:off x="2711978" y="3544488"/>
              <a:ext cx="15135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40 €/kWh 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07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4A16E2A-F102-5B64-6EA0-949EE184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645" y="5623421"/>
            <a:ext cx="269851" cy="33731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641403-99E2-4A52-855A-A02ED7C2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41EADB4-77E1-4C91-8D9D-E5A5070D1B1C}"/>
              </a:ext>
            </a:extLst>
          </p:cNvPr>
          <p:cNvSpPr txBox="1">
            <a:spLocks/>
          </p:cNvSpPr>
          <p:nvPr/>
        </p:nvSpPr>
        <p:spPr>
          <a:xfrm>
            <a:off x="1219306" y="62474"/>
            <a:ext cx="7167830" cy="7977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Nous sommes gourmands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F9F722E-0D4B-43E8-B071-9554B0131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40" y="1300791"/>
            <a:ext cx="903560" cy="3505431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4A36A1AF-0417-4EDB-B2AF-4D618FD9DBA2}"/>
              </a:ext>
            </a:extLst>
          </p:cNvPr>
          <p:cNvGrpSpPr/>
          <p:nvPr/>
        </p:nvGrpSpPr>
        <p:grpSpPr>
          <a:xfrm>
            <a:off x="4942792" y="1585588"/>
            <a:ext cx="3730561" cy="1177783"/>
            <a:chOff x="4942792" y="1585588"/>
            <a:chExt cx="3730561" cy="1177783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00844855-E8FB-431B-9379-D02D56B65CEB}"/>
                </a:ext>
              </a:extLst>
            </p:cNvPr>
            <p:cNvGrpSpPr/>
            <p:nvPr/>
          </p:nvGrpSpPr>
          <p:grpSpPr>
            <a:xfrm>
              <a:off x="4942792" y="1585588"/>
              <a:ext cx="2450057" cy="1052259"/>
              <a:chOff x="4942792" y="1585588"/>
              <a:chExt cx="2450057" cy="1052259"/>
            </a:xfrm>
          </p:grpSpPr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21506769-E2CD-4C80-B87A-392BEB292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2792" y="1585588"/>
                <a:ext cx="1077334" cy="1052259"/>
              </a:xfrm>
              <a:prstGeom prst="rect">
                <a:avLst/>
              </a:prstGeom>
            </p:spPr>
          </p:pic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0C4F287D-6990-4EF0-B316-7D5C73029DF4}"/>
                  </a:ext>
                </a:extLst>
              </p:cNvPr>
              <p:cNvGrpSpPr/>
              <p:nvPr/>
            </p:nvGrpSpPr>
            <p:grpSpPr>
              <a:xfrm>
                <a:off x="6012269" y="1589252"/>
                <a:ext cx="1380580" cy="479862"/>
                <a:chOff x="6003032" y="1402014"/>
                <a:chExt cx="1900794" cy="660679"/>
              </a:xfrm>
            </p:grpSpPr>
            <p:pic>
              <p:nvPicPr>
                <p:cNvPr id="24" name="Image 23">
                  <a:extLst>
                    <a:ext uri="{FF2B5EF4-FFF2-40B4-BE49-F238E27FC236}">
                      <a16:creationId xmlns:a16="http://schemas.microsoft.com/office/drawing/2014/main" id="{5AC19A92-BA4C-4403-84F0-09C301749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003032" y="1424414"/>
                  <a:ext cx="509147" cy="638279"/>
                </a:xfrm>
                <a:prstGeom prst="rect">
                  <a:avLst/>
                </a:prstGeom>
              </p:spPr>
            </p:pic>
            <p:pic>
              <p:nvPicPr>
                <p:cNvPr id="27" name="Image 26">
                  <a:extLst>
                    <a:ext uri="{FF2B5EF4-FFF2-40B4-BE49-F238E27FC236}">
                      <a16:creationId xmlns:a16="http://schemas.microsoft.com/office/drawing/2014/main" id="{86659FD4-A12E-4E4E-8AAB-23703CD06E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344882" y="1406677"/>
                  <a:ext cx="491344" cy="615961"/>
                </a:xfrm>
                <a:prstGeom prst="rect">
                  <a:avLst/>
                </a:prstGeom>
              </p:spPr>
            </p:pic>
            <p:pic>
              <p:nvPicPr>
                <p:cNvPr id="28" name="Image 27">
                  <a:extLst>
                    <a:ext uri="{FF2B5EF4-FFF2-40B4-BE49-F238E27FC236}">
                      <a16:creationId xmlns:a16="http://schemas.microsoft.com/office/drawing/2014/main" id="{45A7D4F7-A293-4317-91C2-21B7067A5D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674271" y="1402014"/>
                  <a:ext cx="521185" cy="653373"/>
                </a:xfrm>
                <a:prstGeom prst="rect">
                  <a:avLst/>
                </a:prstGeom>
              </p:spPr>
            </p:pic>
            <p:pic>
              <p:nvPicPr>
                <p:cNvPr id="29" name="Image 28">
                  <a:extLst>
                    <a:ext uri="{FF2B5EF4-FFF2-40B4-BE49-F238E27FC236}">
                      <a16:creationId xmlns:a16="http://schemas.microsoft.com/office/drawing/2014/main" id="{94A3FF7A-221C-4BFA-A811-0D2DB68E47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028859" y="1417109"/>
                  <a:ext cx="457456" cy="638278"/>
                </a:xfrm>
                <a:prstGeom prst="rect">
                  <a:avLst/>
                </a:prstGeom>
              </p:spPr>
            </p:pic>
            <p:pic>
              <p:nvPicPr>
                <p:cNvPr id="30" name="Image 29">
                  <a:extLst>
                    <a:ext uri="{FF2B5EF4-FFF2-40B4-BE49-F238E27FC236}">
                      <a16:creationId xmlns:a16="http://schemas.microsoft.com/office/drawing/2014/main" id="{231E062B-EF56-45C0-9458-3E5585ED6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436997" y="1446943"/>
                  <a:ext cx="466829" cy="585226"/>
                </a:xfrm>
                <a:prstGeom prst="rect">
                  <a:avLst/>
                </a:prstGeom>
              </p:spPr>
            </p:pic>
          </p:grp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47ED0F0-179A-4284-AD94-AFADE2ADB726}"/>
                  </a:ext>
                </a:extLst>
              </p:cNvPr>
              <p:cNvSpPr txBox="1"/>
              <p:nvPr/>
            </p:nvSpPr>
            <p:spPr>
              <a:xfrm>
                <a:off x="6136517" y="2101654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500 W</a:t>
                </a:r>
              </a:p>
            </p:txBody>
          </p:sp>
        </p:grp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10532E6-9386-49E1-8911-7445E0843C75}"/>
                </a:ext>
              </a:extLst>
            </p:cNvPr>
            <p:cNvSpPr/>
            <p:nvPr/>
          </p:nvSpPr>
          <p:spPr>
            <a:xfrm>
              <a:off x="5883088" y="1793393"/>
              <a:ext cx="2790265" cy="969978"/>
            </a:xfrm>
            <a:custGeom>
              <a:avLst/>
              <a:gdLst>
                <a:gd name="connsiteX0" fmla="*/ 0 w 2790265"/>
                <a:gd name="connsiteY0" fmla="*/ 822060 h 969978"/>
                <a:gd name="connsiteX1" fmla="*/ 188259 w 2790265"/>
                <a:gd name="connsiteY1" fmla="*/ 835507 h 969978"/>
                <a:gd name="connsiteX2" fmla="*/ 268941 w 2790265"/>
                <a:gd name="connsiteY2" fmla="*/ 828783 h 969978"/>
                <a:gd name="connsiteX3" fmla="*/ 295836 w 2790265"/>
                <a:gd name="connsiteY3" fmla="*/ 822060 h 969978"/>
                <a:gd name="connsiteX4" fmla="*/ 336177 w 2790265"/>
                <a:gd name="connsiteY4" fmla="*/ 815336 h 969978"/>
                <a:gd name="connsiteX5" fmla="*/ 450477 w 2790265"/>
                <a:gd name="connsiteY5" fmla="*/ 801889 h 969978"/>
                <a:gd name="connsiteX6" fmla="*/ 477371 w 2790265"/>
                <a:gd name="connsiteY6" fmla="*/ 795166 h 969978"/>
                <a:gd name="connsiteX7" fmla="*/ 517712 w 2790265"/>
                <a:gd name="connsiteY7" fmla="*/ 781719 h 969978"/>
                <a:gd name="connsiteX8" fmla="*/ 537883 w 2790265"/>
                <a:gd name="connsiteY8" fmla="*/ 774995 h 969978"/>
                <a:gd name="connsiteX9" fmla="*/ 564777 w 2790265"/>
                <a:gd name="connsiteY9" fmla="*/ 768272 h 969978"/>
                <a:gd name="connsiteX10" fmla="*/ 625288 w 2790265"/>
                <a:gd name="connsiteY10" fmla="*/ 741378 h 969978"/>
                <a:gd name="connsiteX11" fmla="*/ 645459 w 2790265"/>
                <a:gd name="connsiteY11" fmla="*/ 734654 h 969978"/>
                <a:gd name="connsiteX12" fmla="*/ 705971 w 2790265"/>
                <a:gd name="connsiteY12" fmla="*/ 768272 h 969978"/>
                <a:gd name="connsiteX13" fmla="*/ 726141 w 2790265"/>
                <a:gd name="connsiteY13" fmla="*/ 781719 h 969978"/>
                <a:gd name="connsiteX14" fmla="*/ 746312 w 2790265"/>
                <a:gd name="connsiteY14" fmla="*/ 795166 h 969978"/>
                <a:gd name="connsiteX15" fmla="*/ 786653 w 2790265"/>
                <a:gd name="connsiteY15" fmla="*/ 828783 h 969978"/>
                <a:gd name="connsiteX16" fmla="*/ 840441 w 2790265"/>
                <a:gd name="connsiteY16" fmla="*/ 842231 h 969978"/>
                <a:gd name="connsiteX17" fmla="*/ 880783 w 2790265"/>
                <a:gd name="connsiteY17" fmla="*/ 855678 h 969978"/>
                <a:gd name="connsiteX18" fmla="*/ 900953 w 2790265"/>
                <a:gd name="connsiteY18" fmla="*/ 862401 h 969978"/>
                <a:gd name="connsiteX19" fmla="*/ 927847 w 2790265"/>
                <a:gd name="connsiteY19" fmla="*/ 869125 h 969978"/>
                <a:gd name="connsiteX20" fmla="*/ 948018 w 2790265"/>
                <a:gd name="connsiteY20" fmla="*/ 936360 h 969978"/>
                <a:gd name="connsiteX21" fmla="*/ 974912 w 2790265"/>
                <a:gd name="connsiteY21" fmla="*/ 956531 h 969978"/>
                <a:gd name="connsiteX22" fmla="*/ 1015253 w 2790265"/>
                <a:gd name="connsiteY22" fmla="*/ 969978 h 969978"/>
                <a:gd name="connsiteX23" fmla="*/ 1122830 w 2790265"/>
                <a:gd name="connsiteY23" fmla="*/ 963254 h 969978"/>
                <a:gd name="connsiteX24" fmla="*/ 1183341 w 2790265"/>
                <a:gd name="connsiteY24" fmla="*/ 949807 h 969978"/>
                <a:gd name="connsiteX25" fmla="*/ 1250577 w 2790265"/>
                <a:gd name="connsiteY25" fmla="*/ 936360 h 969978"/>
                <a:gd name="connsiteX26" fmla="*/ 1311088 w 2790265"/>
                <a:gd name="connsiteY26" fmla="*/ 909466 h 969978"/>
                <a:gd name="connsiteX27" fmla="*/ 1344706 w 2790265"/>
                <a:gd name="connsiteY27" fmla="*/ 896019 h 969978"/>
                <a:gd name="connsiteX28" fmla="*/ 1405218 w 2790265"/>
                <a:gd name="connsiteY28" fmla="*/ 882572 h 969978"/>
                <a:gd name="connsiteX29" fmla="*/ 1485900 w 2790265"/>
                <a:gd name="connsiteY29" fmla="*/ 842231 h 969978"/>
                <a:gd name="connsiteX30" fmla="*/ 1499347 w 2790265"/>
                <a:gd name="connsiteY30" fmla="*/ 828783 h 969978"/>
                <a:gd name="connsiteX31" fmla="*/ 1512794 w 2790265"/>
                <a:gd name="connsiteY31" fmla="*/ 801889 h 969978"/>
                <a:gd name="connsiteX32" fmla="*/ 1539688 w 2790265"/>
                <a:gd name="connsiteY32" fmla="*/ 761548 h 969978"/>
                <a:gd name="connsiteX33" fmla="*/ 1559859 w 2790265"/>
                <a:gd name="connsiteY33" fmla="*/ 721207 h 969978"/>
                <a:gd name="connsiteX34" fmla="*/ 1566583 w 2790265"/>
                <a:gd name="connsiteY34" fmla="*/ 701036 h 969978"/>
                <a:gd name="connsiteX35" fmla="*/ 1633818 w 2790265"/>
                <a:gd name="connsiteY35" fmla="*/ 640525 h 969978"/>
                <a:gd name="connsiteX36" fmla="*/ 1761565 w 2790265"/>
                <a:gd name="connsiteY36" fmla="*/ 532948 h 969978"/>
                <a:gd name="connsiteX37" fmla="*/ 1788459 w 2790265"/>
                <a:gd name="connsiteY37" fmla="*/ 519501 h 969978"/>
                <a:gd name="connsiteX38" fmla="*/ 1828800 w 2790265"/>
                <a:gd name="connsiteY38" fmla="*/ 492607 h 969978"/>
                <a:gd name="connsiteX39" fmla="*/ 1869141 w 2790265"/>
                <a:gd name="connsiteY39" fmla="*/ 458989 h 969978"/>
                <a:gd name="connsiteX40" fmla="*/ 1909483 w 2790265"/>
                <a:gd name="connsiteY40" fmla="*/ 445542 h 969978"/>
                <a:gd name="connsiteX41" fmla="*/ 1943100 w 2790265"/>
                <a:gd name="connsiteY41" fmla="*/ 432095 h 969978"/>
                <a:gd name="connsiteX42" fmla="*/ 1983441 w 2790265"/>
                <a:gd name="connsiteY42" fmla="*/ 418648 h 969978"/>
                <a:gd name="connsiteX43" fmla="*/ 2070847 w 2790265"/>
                <a:gd name="connsiteY43" fmla="*/ 378307 h 969978"/>
                <a:gd name="connsiteX44" fmla="*/ 2091018 w 2790265"/>
                <a:gd name="connsiteY44" fmla="*/ 358136 h 969978"/>
                <a:gd name="connsiteX45" fmla="*/ 2023783 w 2790265"/>
                <a:gd name="connsiteY45" fmla="*/ 411925 h 969978"/>
                <a:gd name="connsiteX46" fmla="*/ 1969994 w 2790265"/>
                <a:gd name="connsiteY46" fmla="*/ 445542 h 969978"/>
                <a:gd name="connsiteX47" fmla="*/ 1949824 w 2790265"/>
                <a:gd name="connsiteY47" fmla="*/ 465713 h 969978"/>
                <a:gd name="connsiteX48" fmla="*/ 1909483 w 2790265"/>
                <a:gd name="connsiteY48" fmla="*/ 499331 h 969978"/>
                <a:gd name="connsiteX49" fmla="*/ 1896036 w 2790265"/>
                <a:gd name="connsiteY49" fmla="*/ 519501 h 969978"/>
                <a:gd name="connsiteX50" fmla="*/ 1882588 w 2790265"/>
                <a:gd name="connsiteY50" fmla="*/ 532948 h 969978"/>
                <a:gd name="connsiteX51" fmla="*/ 1875865 w 2790265"/>
                <a:gd name="connsiteY51" fmla="*/ 593460 h 969978"/>
                <a:gd name="connsiteX52" fmla="*/ 1882588 w 2790265"/>
                <a:gd name="connsiteY52" fmla="*/ 627078 h 969978"/>
                <a:gd name="connsiteX53" fmla="*/ 1896036 w 2790265"/>
                <a:gd name="connsiteY53" fmla="*/ 647248 h 969978"/>
                <a:gd name="connsiteX54" fmla="*/ 1916206 w 2790265"/>
                <a:gd name="connsiteY54" fmla="*/ 667419 h 969978"/>
                <a:gd name="connsiteX55" fmla="*/ 1943100 w 2790265"/>
                <a:gd name="connsiteY55" fmla="*/ 680866 h 969978"/>
                <a:gd name="connsiteX56" fmla="*/ 1996888 w 2790265"/>
                <a:gd name="connsiteY56" fmla="*/ 694313 h 969978"/>
                <a:gd name="connsiteX57" fmla="*/ 2084294 w 2790265"/>
                <a:gd name="connsiteY57" fmla="*/ 674142 h 969978"/>
                <a:gd name="connsiteX58" fmla="*/ 2138083 w 2790265"/>
                <a:gd name="connsiteY58" fmla="*/ 653972 h 969978"/>
                <a:gd name="connsiteX59" fmla="*/ 2164977 w 2790265"/>
                <a:gd name="connsiteY59" fmla="*/ 640525 h 969978"/>
                <a:gd name="connsiteX60" fmla="*/ 2245659 w 2790265"/>
                <a:gd name="connsiteY60" fmla="*/ 620354 h 969978"/>
                <a:gd name="connsiteX61" fmla="*/ 2272553 w 2790265"/>
                <a:gd name="connsiteY61" fmla="*/ 613631 h 969978"/>
                <a:gd name="connsiteX62" fmla="*/ 2312894 w 2790265"/>
                <a:gd name="connsiteY62" fmla="*/ 600183 h 969978"/>
                <a:gd name="connsiteX63" fmla="*/ 2407024 w 2790265"/>
                <a:gd name="connsiteY63" fmla="*/ 566566 h 969978"/>
                <a:gd name="connsiteX64" fmla="*/ 2433918 w 2790265"/>
                <a:gd name="connsiteY64" fmla="*/ 553119 h 969978"/>
                <a:gd name="connsiteX65" fmla="*/ 2467536 w 2790265"/>
                <a:gd name="connsiteY65" fmla="*/ 519501 h 969978"/>
                <a:gd name="connsiteX66" fmla="*/ 2474259 w 2790265"/>
                <a:gd name="connsiteY66" fmla="*/ 499331 h 969978"/>
                <a:gd name="connsiteX67" fmla="*/ 2454088 w 2790265"/>
                <a:gd name="connsiteY67" fmla="*/ 465713 h 969978"/>
                <a:gd name="connsiteX68" fmla="*/ 2393577 w 2790265"/>
                <a:gd name="connsiteY68" fmla="*/ 432095 h 969978"/>
                <a:gd name="connsiteX69" fmla="*/ 2366683 w 2790265"/>
                <a:gd name="connsiteY69" fmla="*/ 425372 h 969978"/>
                <a:gd name="connsiteX70" fmla="*/ 2339788 w 2790265"/>
                <a:gd name="connsiteY70" fmla="*/ 411925 h 969978"/>
                <a:gd name="connsiteX71" fmla="*/ 2319618 w 2790265"/>
                <a:gd name="connsiteY71" fmla="*/ 405201 h 969978"/>
                <a:gd name="connsiteX72" fmla="*/ 2245659 w 2790265"/>
                <a:gd name="connsiteY72" fmla="*/ 371583 h 969978"/>
                <a:gd name="connsiteX73" fmla="*/ 2292724 w 2790265"/>
                <a:gd name="connsiteY73" fmla="*/ 331242 h 969978"/>
                <a:gd name="connsiteX74" fmla="*/ 2312894 w 2790265"/>
                <a:gd name="connsiteY74" fmla="*/ 324519 h 969978"/>
                <a:gd name="connsiteX75" fmla="*/ 2346512 w 2790265"/>
                <a:gd name="connsiteY75" fmla="*/ 304348 h 969978"/>
                <a:gd name="connsiteX76" fmla="*/ 2393577 w 2790265"/>
                <a:gd name="connsiteY76" fmla="*/ 290901 h 969978"/>
                <a:gd name="connsiteX77" fmla="*/ 2413747 w 2790265"/>
                <a:gd name="connsiteY77" fmla="*/ 277454 h 969978"/>
                <a:gd name="connsiteX78" fmla="*/ 2447365 w 2790265"/>
                <a:gd name="connsiteY78" fmla="*/ 257283 h 969978"/>
                <a:gd name="connsiteX79" fmla="*/ 2474259 w 2790265"/>
                <a:gd name="connsiteY79" fmla="*/ 237113 h 969978"/>
                <a:gd name="connsiteX80" fmla="*/ 2507877 w 2790265"/>
                <a:gd name="connsiteY80" fmla="*/ 216942 h 969978"/>
                <a:gd name="connsiteX81" fmla="*/ 2548218 w 2790265"/>
                <a:gd name="connsiteY81" fmla="*/ 190048 h 969978"/>
                <a:gd name="connsiteX82" fmla="*/ 2581836 w 2790265"/>
                <a:gd name="connsiteY82" fmla="*/ 163154 h 969978"/>
                <a:gd name="connsiteX83" fmla="*/ 2615453 w 2790265"/>
                <a:gd name="connsiteY83" fmla="*/ 136260 h 969978"/>
                <a:gd name="connsiteX84" fmla="*/ 2655794 w 2790265"/>
                <a:gd name="connsiteY84" fmla="*/ 102642 h 969978"/>
                <a:gd name="connsiteX85" fmla="*/ 2702859 w 2790265"/>
                <a:gd name="connsiteY85" fmla="*/ 69025 h 969978"/>
                <a:gd name="connsiteX86" fmla="*/ 2716306 w 2790265"/>
                <a:gd name="connsiteY86" fmla="*/ 48854 h 969978"/>
                <a:gd name="connsiteX87" fmla="*/ 2756647 w 2790265"/>
                <a:gd name="connsiteY87" fmla="*/ 35407 h 969978"/>
                <a:gd name="connsiteX88" fmla="*/ 2776818 w 2790265"/>
                <a:gd name="connsiteY88" fmla="*/ 21960 h 969978"/>
                <a:gd name="connsiteX89" fmla="*/ 2790265 w 2790265"/>
                <a:gd name="connsiteY89" fmla="*/ 1789 h 969978"/>
                <a:gd name="connsiteX90" fmla="*/ 2776818 w 2790265"/>
                <a:gd name="connsiteY90" fmla="*/ 42131 h 969978"/>
                <a:gd name="connsiteX91" fmla="*/ 2756647 w 2790265"/>
                <a:gd name="connsiteY91" fmla="*/ 55578 h 969978"/>
                <a:gd name="connsiteX92" fmla="*/ 2749924 w 2790265"/>
                <a:gd name="connsiteY92" fmla="*/ 75748 h 96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790265" h="969978">
                  <a:moveTo>
                    <a:pt x="0" y="822060"/>
                  </a:moveTo>
                  <a:cubicBezTo>
                    <a:pt x="69518" y="829784"/>
                    <a:pt x="110368" y="835507"/>
                    <a:pt x="188259" y="835507"/>
                  </a:cubicBezTo>
                  <a:cubicBezTo>
                    <a:pt x="215246" y="835507"/>
                    <a:pt x="242047" y="831024"/>
                    <a:pt x="268941" y="828783"/>
                  </a:cubicBezTo>
                  <a:cubicBezTo>
                    <a:pt x="277906" y="826542"/>
                    <a:pt x="286775" y="823872"/>
                    <a:pt x="295836" y="822060"/>
                  </a:cubicBezTo>
                  <a:cubicBezTo>
                    <a:pt x="309204" y="819386"/>
                    <a:pt x="322703" y="817409"/>
                    <a:pt x="336177" y="815336"/>
                  </a:cubicBezTo>
                  <a:cubicBezTo>
                    <a:pt x="391369" y="806845"/>
                    <a:pt x="387612" y="808176"/>
                    <a:pt x="450477" y="801889"/>
                  </a:cubicBezTo>
                  <a:cubicBezTo>
                    <a:pt x="459442" y="799648"/>
                    <a:pt x="468520" y="797821"/>
                    <a:pt x="477371" y="795166"/>
                  </a:cubicBezTo>
                  <a:cubicBezTo>
                    <a:pt x="490948" y="791093"/>
                    <a:pt x="504265" y="786201"/>
                    <a:pt x="517712" y="781719"/>
                  </a:cubicBezTo>
                  <a:cubicBezTo>
                    <a:pt x="524436" y="779478"/>
                    <a:pt x="531007" y="776714"/>
                    <a:pt x="537883" y="774995"/>
                  </a:cubicBezTo>
                  <a:lnTo>
                    <a:pt x="564777" y="768272"/>
                  </a:lnTo>
                  <a:cubicBezTo>
                    <a:pt x="596741" y="746962"/>
                    <a:pt x="577280" y="757381"/>
                    <a:pt x="625288" y="741378"/>
                  </a:cubicBezTo>
                  <a:lnTo>
                    <a:pt x="645459" y="734654"/>
                  </a:lnTo>
                  <a:cubicBezTo>
                    <a:pt x="680962" y="746489"/>
                    <a:pt x="659734" y="737447"/>
                    <a:pt x="705971" y="768272"/>
                  </a:cubicBezTo>
                  <a:lnTo>
                    <a:pt x="726141" y="781719"/>
                  </a:lnTo>
                  <a:cubicBezTo>
                    <a:pt x="732865" y="786201"/>
                    <a:pt x="740598" y="789452"/>
                    <a:pt x="746312" y="795166"/>
                  </a:cubicBezTo>
                  <a:cubicBezTo>
                    <a:pt x="761181" y="810034"/>
                    <a:pt x="767933" y="819423"/>
                    <a:pt x="786653" y="828783"/>
                  </a:cubicBezTo>
                  <a:cubicBezTo>
                    <a:pt x="802974" y="836943"/>
                    <a:pt x="823563" y="837628"/>
                    <a:pt x="840441" y="842231"/>
                  </a:cubicBezTo>
                  <a:cubicBezTo>
                    <a:pt x="854116" y="845961"/>
                    <a:pt x="867336" y="851196"/>
                    <a:pt x="880783" y="855678"/>
                  </a:cubicBezTo>
                  <a:cubicBezTo>
                    <a:pt x="887506" y="857919"/>
                    <a:pt x="894078" y="860682"/>
                    <a:pt x="900953" y="862401"/>
                  </a:cubicBezTo>
                  <a:lnTo>
                    <a:pt x="927847" y="869125"/>
                  </a:lnTo>
                  <a:cubicBezTo>
                    <a:pt x="931635" y="891853"/>
                    <a:pt x="931844" y="917490"/>
                    <a:pt x="948018" y="936360"/>
                  </a:cubicBezTo>
                  <a:cubicBezTo>
                    <a:pt x="955311" y="944868"/>
                    <a:pt x="964889" y="951519"/>
                    <a:pt x="974912" y="956531"/>
                  </a:cubicBezTo>
                  <a:cubicBezTo>
                    <a:pt x="987590" y="962870"/>
                    <a:pt x="1015253" y="969978"/>
                    <a:pt x="1015253" y="969978"/>
                  </a:cubicBezTo>
                  <a:cubicBezTo>
                    <a:pt x="1051112" y="967737"/>
                    <a:pt x="1087063" y="966660"/>
                    <a:pt x="1122830" y="963254"/>
                  </a:cubicBezTo>
                  <a:cubicBezTo>
                    <a:pt x="1145257" y="961118"/>
                    <a:pt x="1161736" y="954128"/>
                    <a:pt x="1183341" y="949807"/>
                  </a:cubicBezTo>
                  <a:cubicBezTo>
                    <a:pt x="1208161" y="944843"/>
                    <a:pt x="1227157" y="944167"/>
                    <a:pt x="1250577" y="936360"/>
                  </a:cubicBezTo>
                  <a:cubicBezTo>
                    <a:pt x="1290435" y="923074"/>
                    <a:pt x="1275945" y="925085"/>
                    <a:pt x="1311088" y="909466"/>
                  </a:cubicBezTo>
                  <a:cubicBezTo>
                    <a:pt x="1322117" y="904564"/>
                    <a:pt x="1333405" y="900257"/>
                    <a:pt x="1344706" y="896019"/>
                  </a:cubicBezTo>
                  <a:cubicBezTo>
                    <a:pt x="1371192" y="886087"/>
                    <a:pt x="1370616" y="888339"/>
                    <a:pt x="1405218" y="882572"/>
                  </a:cubicBezTo>
                  <a:cubicBezTo>
                    <a:pt x="1438026" y="871636"/>
                    <a:pt x="1459836" y="868297"/>
                    <a:pt x="1485900" y="842231"/>
                  </a:cubicBezTo>
                  <a:cubicBezTo>
                    <a:pt x="1490382" y="837748"/>
                    <a:pt x="1495831" y="834058"/>
                    <a:pt x="1499347" y="828783"/>
                  </a:cubicBezTo>
                  <a:cubicBezTo>
                    <a:pt x="1504907" y="820443"/>
                    <a:pt x="1507637" y="810483"/>
                    <a:pt x="1512794" y="801889"/>
                  </a:cubicBezTo>
                  <a:cubicBezTo>
                    <a:pt x="1521109" y="788031"/>
                    <a:pt x="1534577" y="776880"/>
                    <a:pt x="1539688" y="761548"/>
                  </a:cubicBezTo>
                  <a:cubicBezTo>
                    <a:pt x="1556590" y="710847"/>
                    <a:pt x="1533790" y="773345"/>
                    <a:pt x="1559859" y="721207"/>
                  </a:cubicBezTo>
                  <a:cubicBezTo>
                    <a:pt x="1563029" y="714868"/>
                    <a:pt x="1562156" y="706570"/>
                    <a:pt x="1566583" y="701036"/>
                  </a:cubicBezTo>
                  <a:cubicBezTo>
                    <a:pt x="1648101" y="599139"/>
                    <a:pt x="1584719" y="684169"/>
                    <a:pt x="1633818" y="640525"/>
                  </a:cubicBezTo>
                  <a:cubicBezTo>
                    <a:pt x="1682401" y="597340"/>
                    <a:pt x="1693393" y="567034"/>
                    <a:pt x="1761565" y="532948"/>
                  </a:cubicBezTo>
                  <a:cubicBezTo>
                    <a:pt x="1770530" y="528466"/>
                    <a:pt x="1780303" y="525327"/>
                    <a:pt x="1788459" y="519501"/>
                  </a:cubicBezTo>
                  <a:cubicBezTo>
                    <a:pt x="1832529" y="488023"/>
                    <a:pt x="1785532" y="507031"/>
                    <a:pt x="1828800" y="492607"/>
                  </a:cubicBezTo>
                  <a:cubicBezTo>
                    <a:pt x="1841466" y="479941"/>
                    <a:pt x="1852293" y="466477"/>
                    <a:pt x="1869141" y="458989"/>
                  </a:cubicBezTo>
                  <a:cubicBezTo>
                    <a:pt x="1882094" y="453232"/>
                    <a:pt x="1896322" y="450806"/>
                    <a:pt x="1909483" y="445542"/>
                  </a:cubicBezTo>
                  <a:cubicBezTo>
                    <a:pt x="1920689" y="441060"/>
                    <a:pt x="1931758" y="436219"/>
                    <a:pt x="1943100" y="432095"/>
                  </a:cubicBezTo>
                  <a:cubicBezTo>
                    <a:pt x="1956421" y="427251"/>
                    <a:pt x="1970763" y="424987"/>
                    <a:pt x="1983441" y="418648"/>
                  </a:cubicBezTo>
                  <a:cubicBezTo>
                    <a:pt x="2057016" y="381862"/>
                    <a:pt x="2026906" y="392955"/>
                    <a:pt x="2070847" y="378307"/>
                  </a:cubicBezTo>
                  <a:cubicBezTo>
                    <a:pt x="2077571" y="371583"/>
                    <a:pt x="2098755" y="352609"/>
                    <a:pt x="2091018" y="358136"/>
                  </a:cubicBezTo>
                  <a:cubicBezTo>
                    <a:pt x="2067663" y="374818"/>
                    <a:pt x="2048122" y="396714"/>
                    <a:pt x="2023783" y="411925"/>
                  </a:cubicBezTo>
                  <a:cubicBezTo>
                    <a:pt x="2005853" y="423131"/>
                    <a:pt x="1987093" y="433106"/>
                    <a:pt x="1969994" y="445542"/>
                  </a:cubicBezTo>
                  <a:cubicBezTo>
                    <a:pt x="1962304" y="451135"/>
                    <a:pt x="1956931" y="459396"/>
                    <a:pt x="1949824" y="465713"/>
                  </a:cubicBezTo>
                  <a:cubicBezTo>
                    <a:pt x="1936741" y="477342"/>
                    <a:pt x="1921860" y="486954"/>
                    <a:pt x="1909483" y="499331"/>
                  </a:cubicBezTo>
                  <a:cubicBezTo>
                    <a:pt x="1903769" y="505045"/>
                    <a:pt x="1901084" y="513191"/>
                    <a:pt x="1896036" y="519501"/>
                  </a:cubicBezTo>
                  <a:cubicBezTo>
                    <a:pt x="1892076" y="524451"/>
                    <a:pt x="1887071" y="528466"/>
                    <a:pt x="1882588" y="532948"/>
                  </a:cubicBezTo>
                  <a:cubicBezTo>
                    <a:pt x="1880347" y="553119"/>
                    <a:pt x="1875865" y="573165"/>
                    <a:pt x="1875865" y="593460"/>
                  </a:cubicBezTo>
                  <a:cubicBezTo>
                    <a:pt x="1875865" y="604888"/>
                    <a:pt x="1878575" y="616378"/>
                    <a:pt x="1882588" y="627078"/>
                  </a:cubicBezTo>
                  <a:cubicBezTo>
                    <a:pt x="1885425" y="634644"/>
                    <a:pt x="1890863" y="641040"/>
                    <a:pt x="1896036" y="647248"/>
                  </a:cubicBezTo>
                  <a:cubicBezTo>
                    <a:pt x="1902123" y="654553"/>
                    <a:pt x="1908469" y="661892"/>
                    <a:pt x="1916206" y="667419"/>
                  </a:cubicBezTo>
                  <a:cubicBezTo>
                    <a:pt x="1924362" y="673245"/>
                    <a:pt x="1933888" y="676918"/>
                    <a:pt x="1943100" y="680866"/>
                  </a:cubicBezTo>
                  <a:cubicBezTo>
                    <a:pt x="1961186" y="688617"/>
                    <a:pt x="1977163" y="690368"/>
                    <a:pt x="1996888" y="694313"/>
                  </a:cubicBezTo>
                  <a:cubicBezTo>
                    <a:pt x="2015197" y="690651"/>
                    <a:pt x="2073484" y="679547"/>
                    <a:pt x="2084294" y="674142"/>
                  </a:cubicBezTo>
                  <a:cubicBezTo>
                    <a:pt x="2119453" y="656562"/>
                    <a:pt x="2101464" y="663126"/>
                    <a:pt x="2138083" y="653972"/>
                  </a:cubicBezTo>
                  <a:cubicBezTo>
                    <a:pt x="2147048" y="649490"/>
                    <a:pt x="2155410" y="643515"/>
                    <a:pt x="2164977" y="640525"/>
                  </a:cubicBezTo>
                  <a:cubicBezTo>
                    <a:pt x="2191437" y="632256"/>
                    <a:pt x="2218765" y="627078"/>
                    <a:pt x="2245659" y="620354"/>
                  </a:cubicBezTo>
                  <a:cubicBezTo>
                    <a:pt x="2254624" y="618113"/>
                    <a:pt x="2263787" y="616553"/>
                    <a:pt x="2272553" y="613631"/>
                  </a:cubicBezTo>
                  <a:cubicBezTo>
                    <a:pt x="2286000" y="609148"/>
                    <a:pt x="2299733" y="605447"/>
                    <a:pt x="2312894" y="600183"/>
                  </a:cubicBezTo>
                  <a:cubicBezTo>
                    <a:pt x="2388710" y="569857"/>
                    <a:pt x="2356712" y="579143"/>
                    <a:pt x="2407024" y="566566"/>
                  </a:cubicBezTo>
                  <a:cubicBezTo>
                    <a:pt x="2415989" y="562084"/>
                    <a:pt x="2426006" y="559272"/>
                    <a:pt x="2433918" y="553119"/>
                  </a:cubicBezTo>
                  <a:cubicBezTo>
                    <a:pt x="2446427" y="543389"/>
                    <a:pt x="2467536" y="519501"/>
                    <a:pt x="2467536" y="519501"/>
                  </a:cubicBezTo>
                  <a:cubicBezTo>
                    <a:pt x="2469777" y="512778"/>
                    <a:pt x="2474259" y="506418"/>
                    <a:pt x="2474259" y="499331"/>
                  </a:cubicBezTo>
                  <a:cubicBezTo>
                    <a:pt x="2474259" y="485275"/>
                    <a:pt x="2464741" y="473323"/>
                    <a:pt x="2454088" y="465713"/>
                  </a:cubicBezTo>
                  <a:cubicBezTo>
                    <a:pt x="2444626" y="458955"/>
                    <a:pt x="2407042" y="437144"/>
                    <a:pt x="2393577" y="432095"/>
                  </a:cubicBezTo>
                  <a:cubicBezTo>
                    <a:pt x="2384925" y="428851"/>
                    <a:pt x="2375648" y="427613"/>
                    <a:pt x="2366683" y="425372"/>
                  </a:cubicBezTo>
                  <a:cubicBezTo>
                    <a:pt x="2357718" y="420890"/>
                    <a:pt x="2349001" y="415873"/>
                    <a:pt x="2339788" y="411925"/>
                  </a:cubicBezTo>
                  <a:cubicBezTo>
                    <a:pt x="2333274" y="409133"/>
                    <a:pt x="2326070" y="408134"/>
                    <a:pt x="2319618" y="405201"/>
                  </a:cubicBezTo>
                  <a:cubicBezTo>
                    <a:pt x="2236947" y="367622"/>
                    <a:pt x="2292818" y="387303"/>
                    <a:pt x="2245659" y="371583"/>
                  </a:cubicBezTo>
                  <a:cubicBezTo>
                    <a:pt x="2261554" y="355689"/>
                    <a:pt x="2272601" y="342741"/>
                    <a:pt x="2292724" y="331242"/>
                  </a:cubicBezTo>
                  <a:cubicBezTo>
                    <a:pt x="2298877" y="327726"/>
                    <a:pt x="2306555" y="327688"/>
                    <a:pt x="2312894" y="324519"/>
                  </a:cubicBezTo>
                  <a:cubicBezTo>
                    <a:pt x="2324583" y="318675"/>
                    <a:pt x="2334823" y="310192"/>
                    <a:pt x="2346512" y="304348"/>
                  </a:cubicBezTo>
                  <a:cubicBezTo>
                    <a:pt x="2356153" y="299528"/>
                    <a:pt x="2384967" y="293054"/>
                    <a:pt x="2393577" y="290901"/>
                  </a:cubicBezTo>
                  <a:cubicBezTo>
                    <a:pt x="2400300" y="286419"/>
                    <a:pt x="2406895" y="281737"/>
                    <a:pt x="2413747" y="277454"/>
                  </a:cubicBezTo>
                  <a:cubicBezTo>
                    <a:pt x="2424829" y="270528"/>
                    <a:pt x="2436491" y="264532"/>
                    <a:pt x="2447365" y="257283"/>
                  </a:cubicBezTo>
                  <a:cubicBezTo>
                    <a:pt x="2456689" y="251067"/>
                    <a:pt x="2464935" y="243329"/>
                    <a:pt x="2474259" y="237113"/>
                  </a:cubicBezTo>
                  <a:cubicBezTo>
                    <a:pt x="2485133" y="229864"/>
                    <a:pt x="2496852" y="223958"/>
                    <a:pt x="2507877" y="216942"/>
                  </a:cubicBezTo>
                  <a:cubicBezTo>
                    <a:pt x="2521512" y="208265"/>
                    <a:pt x="2548218" y="190048"/>
                    <a:pt x="2548218" y="190048"/>
                  </a:cubicBezTo>
                  <a:cubicBezTo>
                    <a:pt x="2586756" y="132242"/>
                    <a:pt x="2535440" y="200272"/>
                    <a:pt x="2581836" y="163154"/>
                  </a:cubicBezTo>
                  <a:cubicBezTo>
                    <a:pt x="2625280" y="128398"/>
                    <a:pt x="2564757" y="153158"/>
                    <a:pt x="2615453" y="136260"/>
                  </a:cubicBezTo>
                  <a:cubicBezTo>
                    <a:pt x="2674375" y="77338"/>
                    <a:pt x="2599638" y="149438"/>
                    <a:pt x="2655794" y="102642"/>
                  </a:cubicBezTo>
                  <a:cubicBezTo>
                    <a:pt x="2696679" y="68572"/>
                    <a:pt x="2653097" y="93906"/>
                    <a:pt x="2702859" y="69025"/>
                  </a:cubicBezTo>
                  <a:cubicBezTo>
                    <a:pt x="2707341" y="62301"/>
                    <a:pt x="2709454" y="53137"/>
                    <a:pt x="2716306" y="48854"/>
                  </a:cubicBezTo>
                  <a:cubicBezTo>
                    <a:pt x="2728326" y="41342"/>
                    <a:pt x="2744853" y="43269"/>
                    <a:pt x="2756647" y="35407"/>
                  </a:cubicBezTo>
                  <a:lnTo>
                    <a:pt x="2776818" y="21960"/>
                  </a:lnTo>
                  <a:cubicBezTo>
                    <a:pt x="2781300" y="15236"/>
                    <a:pt x="2790265" y="-6292"/>
                    <a:pt x="2790265" y="1789"/>
                  </a:cubicBezTo>
                  <a:cubicBezTo>
                    <a:pt x="2790265" y="15964"/>
                    <a:pt x="2788612" y="34268"/>
                    <a:pt x="2776818" y="42131"/>
                  </a:cubicBezTo>
                  <a:lnTo>
                    <a:pt x="2756647" y="55578"/>
                  </a:lnTo>
                  <a:cubicBezTo>
                    <a:pt x="2741957" y="77613"/>
                    <a:pt x="2735119" y="75748"/>
                    <a:pt x="2749924" y="7574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99E0B6A-4D7C-4702-86E3-A5143E6FC76A}"/>
              </a:ext>
            </a:extLst>
          </p:cNvPr>
          <p:cNvGrpSpPr/>
          <p:nvPr/>
        </p:nvGrpSpPr>
        <p:grpSpPr>
          <a:xfrm>
            <a:off x="5352690" y="2116866"/>
            <a:ext cx="3331195" cy="3939988"/>
            <a:chOff x="4854655" y="2144806"/>
            <a:chExt cx="3838869" cy="4303059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A1F9BF6-E164-4B44-9345-9D13EF55AEAB}"/>
                </a:ext>
              </a:extLst>
            </p:cNvPr>
            <p:cNvGrpSpPr/>
            <p:nvPr/>
          </p:nvGrpSpPr>
          <p:grpSpPr>
            <a:xfrm>
              <a:off x="4854655" y="4613215"/>
              <a:ext cx="2616221" cy="1799151"/>
              <a:chOff x="4432624" y="4470163"/>
              <a:chExt cx="2616221" cy="1799151"/>
            </a:xfrm>
          </p:grpSpPr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D4A6B73F-60B0-4E6B-9E44-FD54F85F1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5580" y="4470163"/>
                <a:ext cx="1230179" cy="1230179"/>
              </a:xfrm>
              <a:prstGeom prst="rect">
                <a:avLst/>
              </a:prstGeom>
            </p:spPr>
          </p:pic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3CB494EB-4BB9-46E7-A61E-A258E814E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776495" y="4536294"/>
                <a:ext cx="1272350" cy="1205689"/>
              </a:xfrm>
              <a:prstGeom prst="rect">
                <a:avLst/>
              </a:prstGeom>
            </p:spPr>
          </p:pic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EF42F094-B54B-4480-B40C-0A6EEF3E9DBF}"/>
                  </a:ext>
                </a:extLst>
              </p:cNvPr>
              <p:cNvSpPr/>
              <p:nvPr/>
            </p:nvSpPr>
            <p:spPr>
              <a:xfrm>
                <a:off x="5678579" y="5453978"/>
                <a:ext cx="658907" cy="3227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9479955-D043-4D3A-B5B6-30D42716E415}"/>
                  </a:ext>
                </a:extLst>
              </p:cNvPr>
              <p:cNvSpPr txBox="1"/>
              <p:nvPr/>
            </p:nvSpPr>
            <p:spPr>
              <a:xfrm>
                <a:off x="4432624" y="5563424"/>
                <a:ext cx="1069956" cy="705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1500 W</a:t>
                </a:r>
              </a:p>
              <a:p>
                <a:r>
                  <a:rPr lang="fr-FR" dirty="0">
                    <a:sym typeface="Wingdings" panose="05000000000000000000" pitchFamily="2" charset="2"/>
                  </a:rPr>
                  <a:t>    </a:t>
                </a:r>
                <a:r>
                  <a:rPr lang="fr-FR" b="1" dirty="0">
                    <a:sym typeface="Wingdings" panose="05000000000000000000" pitchFamily="2" charset="2"/>
                  </a:rPr>
                  <a:t>15</a:t>
                </a:r>
                <a:endParaRPr lang="fr-FR" b="1" dirty="0"/>
              </a:p>
            </p:txBody>
          </p:sp>
        </p:grp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57E624F2-A160-41C7-A103-E28C7339EE89}"/>
                </a:ext>
              </a:extLst>
            </p:cNvPr>
            <p:cNvSpPr/>
            <p:nvPr/>
          </p:nvSpPr>
          <p:spPr>
            <a:xfrm>
              <a:off x="5787951" y="2144806"/>
              <a:ext cx="2905573" cy="4303059"/>
            </a:xfrm>
            <a:custGeom>
              <a:avLst/>
              <a:gdLst>
                <a:gd name="connsiteX0" fmla="*/ 0 w 3455895"/>
                <a:gd name="connsiteY0" fmla="*/ 3543300 h 4303059"/>
                <a:gd name="connsiteX1" fmla="*/ 26895 w 3455895"/>
                <a:gd name="connsiteY1" fmla="*/ 3576918 h 4303059"/>
                <a:gd name="connsiteX2" fmla="*/ 40342 w 3455895"/>
                <a:gd name="connsiteY2" fmla="*/ 3597088 h 4303059"/>
                <a:gd name="connsiteX3" fmla="*/ 60512 w 3455895"/>
                <a:gd name="connsiteY3" fmla="*/ 3617259 h 4303059"/>
                <a:gd name="connsiteX4" fmla="*/ 94130 w 3455895"/>
                <a:gd name="connsiteY4" fmla="*/ 3650876 h 4303059"/>
                <a:gd name="connsiteX5" fmla="*/ 127747 w 3455895"/>
                <a:gd name="connsiteY5" fmla="*/ 3677770 h 4303059"/>
                <a:gd name="connsiteX6" fmla="*/ 141195 w 3455895"/>
                <a:gd name="connsiteY6" fmla="*/ 3691218 h 4303059"/>
                <a:gd name="connsiteX7" fmla="*/ 161365 w 3455895"/>
                <a:gd name="connsiteY7" fmla="*/ 3704665 h 4303059"/>
                <a:gd name="connsiteX8" fmla="*/ 174812 w 3455895"/>
                <a:gd name="connsiteY8" fmla="*/ 3724835 h 4303059"/>
                <a:gd name="connsiteX9" fmla="*/ 235324 w 3455895"/>
                <a:gd name="connsiteY9" fmla="*/ 3758453 h 4303059"/>
                <a:gd name="connsiteX10" fmla="*/ 262218 w 3455895"/>
                <a:gd name="connsiteY10" fmla="*/ 3818965 h 4303059"/>
                <a:gd name="connsiteX11" fmla="*/ 268942 w 3455895"/>
                <a:gd name="connsiteY11" fmla="*/ 3839135 h 4303059"/>
                <a:gd name="connsiteX12" fmla="*/ 275665 w 3455895"/>
                <a:gd name="connsiteY12" fmla="*/ 3859306 h 4303059"/>
                <a:gd name="connsiteX13" fmla="*/ 282389 w 3455895"/>
                <a:gd name="connsiteY13" fmla="*/ 3906370 h 4303059"/>
                <a:gd name="connsiteX14" fmla="*/ 329453 w 3455895"/>
                <a:gd name="connsiteY14" fmla="*/ 3960159 h 4303059"/>
                <a:gd name="connsiteX15" fmla="*/ 342900 w 3455895"/>
                <a:gd name="connsiteY15" fmla="*/ 3980329 h 4303059"/>
                <a:gd name="connsiteX16" fmla="*/ 403412 w 3455895"/>
                <a:gd name="connsiteY16" fmla="*/ 4013947 h 4303059"/>
                <a:gd name="connsiteX17" fmla="*/ 443753 w 3455895"/>
                <a:gd name="connsiteY17" fmla="*/ 4040841 h 4303059"/>
                <a:gd name="connsiteX18" fmla="*/ 484095 w 3455895"/>
                <a:gd name="connsiteY18" fmla="*/ 4067735 h 4303059"/>
                <a:gd name="connsiteX19" fmla="*/ 544606 w 3455895"/>
                <a:gd name="connsiteY19" fmla="*/ 4081182 h 4303059"/>
                <a:gd name="connsiteX20" fmla="*/ 571500 w 3455895"/>
                <a:gd name="connsiteY20" fmla="*/ 4094629 h 4303059"/>
                <a:gd name="connsiteX21" fmla="*/ 591671 w 3455895"/>
                <a:gd name="connsiteY21" fmla="*/ 4101353 h 4303059"/>
                <a:gd name="connsiteX22" fmla="*/ 665630 w 3455895"/>
                <a:gd name="connsiteY22" fmla="*/ 4114800 h 4303059"/>
                <a:gd name="connsiteX23" fmla="*/ 692524 w 3455895"/>
                <a:gd name="connsiteY23" fmla="*/ 4128247 h 4303059"/>
                <a:gd name="connsiteX24" fmla="*/ 739589 w 3455895"/>
                <a:gd name="connsiteY24" fmla="*/ 4141694 h 4303059"/>
                <a:gd name="connsiteX25" fmla="*/ 826995 w 3455895"/>
                <a:gd name="connsiteY25" fmla="*/ 4182035 h 4303059"/>
                <a:gd name="connsiteX26" fmla="*/ 867336 w 3455895"/>
                <a:gd name="connsiteY26" fmla="*/ 4195482 h 4303059"/>
                <a:gd name="connsiteX27" fmla="*/ 900953 w 3455895"/>
                <a:gd name="connsiteY27" fmla="*/ 4202206 h 4303059"/>
                <a:gd name="connsiteX28" fmla="*/ 941295 w 3455895"/>
                <a:gd name="connsiteY28" fmla="*/ 4215653 h 4303059"/>
                <a:gd name="connsiteX29" fmla="*/ 995083 w 3455895"/>
                <a:gd name="connsiteY29" fmla="*/ 4235823 h 4303059"/>
                <a:gd name="connsiteX30" fmla="*/ 1048871 w 3455895"/>
                <a:gd name="connsiteY30" fmla="*/ 4249270 h 4303059"/>
                <a:gd name="connsiteX31" fmla="*/ 1089212 w 3455895"/>
                <a:gd name="connsiteY31" fmla="*/ 4262718 h 4303059"/>
                <a:gd name="connsiteX32" fmla="*/ 1143000 w 3455895"/>
                <a:gd name="connsiteY32" fmla="*/ 4276165 h 4303059"/>
                <a:gd name="connsiteX33" fmla="*/ 1163171 w 3455895"/>
                <a:gd name="connsiteY33" fmla="*/ 4282888 h 4303059"/>
                <a:gd name="connsiteX34" fmla="*/ 1250577 w 3455895"/>
                <a:gd name="connsiteY34" fmla="*/ 4296335 h 4303059"/>
                <a:gd name="connsiteX35" fmla="*/ 1284195 w 3455895"/>
                <a:gd name="connsiteY35" fmla="*/ 4303059 h 4303059"/>
                <a:gd name="connsiteX36" fmla="*/ 1398495 w 3455895"/>
                <a:gd name="connsiteY36" fmla="*/ 4296335 h 4303059"/>
                <a:gd name="connsiteX37" fmla="*/ 1418665 w 3455895"/>
                <a:gd name="connsiteY37" fmla="*/ 4289612 h 4303059"/>
                <a:gd name="connsiteX38" fmla="*/ 1465730 w 3455895"/>
                <a:gd name="connsiteY38" fmla="*/ 4276165 h 4303059"/>
                <a:gd name="connsiteX39" fmla="*/ 1512795 w 3455895"/>
                <a:gd name="connsiteY39" fmla="*/ 4242547 h 4303059"/>
                <a:gd name="connsiteX40" fmla="*/ 1553136 w 3455895"/>
                <a:gd name="connsiteY40" fmla="*/ 4229100 h 4303059"/>
                <a:gd name="connsiteX41" fmla="*/ 1593477 w 3455895"/>
                <a:gd name="connsiteY41" fmla="*/ 4208929 h 4303059"/>
                <a:gd name="connsiteX42" fmla="*/ 1647265 w 3455895"/>
                <a:gd name="connsiteY42" fmla="*/ 4195482 h 4303059"/>
                <a:gd name="connsiteX43" fmla="*/ 1727947 w 3455895"/>
                <a:gd name="connsiteY43" fmla="*/ 4168588 h 4303059"/>
                <a:gd name="connsiteX44" fmla="*/ 1748118 w 3455895"/>
                <a:gd name="connsiteY44" fmla="*/ 4161865 h 4303059"/>
                <a:gd name="connsiteX45" fmla="*/ 1801906 w 3455895"/>
                <a:gd name="connsiteY45" fmla="*/ 4141694 h 4303059"/>
                <a:gd name="connsiteX46" fmla="*/ 1822077 w 3455895"/>
                <a:gd name="connsiteY46" fmla="*/ 4121523 h 4303059"/>
                <a:gd name="connsiteX47" fmla="*/ 1862418 w 3455895"/>
                <a:gd name="connsiteY47" fmla="*/ 4101353 h 4303059"/>
                <a:gd name="connsiteX48" fmla="*/ 1889312 w 3455895"/>
                <a:gd name="connsiteY48" fmla="*/ 4087906 h 4303059"/>
                <a:gd name="connsiteX49" fmla="*/ 1929653 w 3455895"/>
                <a:gd name="connsiteY49" fmla="*/ 4074459 h 4303059"/>
                <a:gd name="connsiteX50" fmla="*/ 1976718 w 3455895"/>
                <a:gd name="connsiteY50" fmla="*/ 4047565 h 4303059"/>
                <a:gd name="connsiteX51" fmla="*/ 1996889 w 3455895"/>
                <a:gd name="connsiteY51" fmla="*/ 4027394 h 4303059"/>
                <a:gd name="connsiteX52" fmla="*/ 2057400 w 3455895"/>
                <a:gd name="connsiteY52" fmla="*/ 4007223 h 4303059"/>
                <a:gd name="connsiteX53" fmla="*/ 2077571 w 3455895"/>
                <a:gd name="connsiteY53" fmla="*/ 4000500 h 4303059"/>
                <a:gd name="connsiteX54" fmla="*/ 2111189 w 3455895"/>
                <a:gd name="connsiteY54" fmla="*/ 3980329 h 4303059"/>
                <a:gd name="connsiteX55" fmla="*/ 2164977 w 3455895"/>
                <a:gd name="connsiteY55" fmla="*/ 3966882 h 4303059"/>
                <a:gd name="connsiteX56" fmla="*/ 2185147 w 3455895"/>
                <a:gd name="connsiteY56" fmla="*/ 3960159 h 4303059"/>
                <a:gd name="connsiteX57" fmla="*/ 2245659 w 3455895"/>
                <a:gd name="connsiteY57" fmla="*/ 3946712 h 4303059"/>
                <a:gd name="connsiteX58" fmla="*/ 2286000 w 3455895"/>
                <a:gd name="connsiteY58" fmla="*/ 3933265 h 4303059"/>
                <a:gd name="connsiteX59" fmla="*/ 2339789 w 3455895"/>
                <a:gd name="connsiteY59" fmla="*/ 3919818 h 4303059"/>
                <a:gd name="connsiteX60" fmla="*/ 2413747 w 3455895"/>
                <a:gd name="connsiteY60" fmla="*/ 3892923 h 4303059"/>
                <a:gd name="connsiteX61" fmla="*/ 2494430 w 3455895"/>
                <a:gd name="connsiteY61" fmla="*/ 3852582 h 4303059"/>
                <a:gd name="connsiteX62" fmla="*/ 2521324 w 3455895"/>
                <a:gd name="connsiteY62" fmla="*/ 3839135 h 4303059"/>
                <a:gd name="connsiteX63" fmla="*/ 2541495 w 3455895"/>
                <a:gd name="connsiteY63" fmla="*/ 3825688 h 4303059"/>
                <a:gd name="connsiteX64" fmla="*/ 2561665 w 3455895"/>
                <a:gd name="connsiteY64" fmla="*/ 3818965 h 4303059"/>
                <a:gd name="connsiteX65" fmla="*/ 2581836 w 3455895"/>
                <a:gd name="connsiteY65" fmla="*/ 3805518 h 4303059"/>
                <a:gd name="connsiteX66" fmla="*/ 2615453 w 3455895"/>
                <a:gd name="connsiteY66" fmla="*/ 3771900 h 4303059"/>
                <a:gd name="connsiteX67" fmla="*/ 2622177 w 3455895"/>
                <a:gd name="connsiteY67" fmla="*/ 3751729 h 4303059"/>
                <a:gd name="connsiteX68" fmla="*/ 2635624 w 3455895"/>
                <a:gd name="connsiteY68" fmla="*/ 3731559 h 4303059"/>
                <a:gd name="connsiteX69" fmla="*/ 2655795 w 3455895"/>
                <a:gd name="connsiteY69" fmla="*/ 3697941 h 4303059"/>
                <a:gd name="connsiteX70" fmla="*/ 2662518 w 3455895"/>
                <a:gd name="connsiteY70" fmla="*/ 3677770 h 4303059"/>
                <a:gd name="connsiteX71" fmla="*/ 2675965 w 3455895"/>
                <a:gd name="connsiteY71" fmla="*/ 3657600 h 4303059"/>
                <a:gd name="connsiteX72" fmla="*/ 2689412 w 3455895"/>
                <a:gd name="connsiteY72" fmla="*/ 3630706 h 4303059"/>
                <a:gd name="connsiteX73" fmla="*/ 2709583 w 3455895"/>
                <a:gd name="connsiteY73" fmla="*/ 3590365 h 4303059"/>
                <a:gd name="connsiteX74" fmla="*/ 2716306 w 3455895"/>
                <a:gd name="connsiteY74" fmla="*/ 3550023 h 4303059"/>
                <a:gd name="connsiteX75" fmla="*/ 2743200 w 3455895"/>
                <a:gd name="connsiteY75" fmla="*/ 3509682 h 4303059"/>
                <a:gd name="connsiteX76" fmla="*/ 2749924 w 3455895"/>
                <a:gd name="connsiteY76" fmla="*/ 3489512 h 4303059"/>
                <a:gd name="connsiteX77" fmla="*/ 2756647 w 3455895"/>
                <a:gd name="connsiteY77" fmla="*/ 3462618 h 4303059"/>
                <a:gd name="connsiteX78" fmla="*/ 2770095 w 3455895"/>
                <a:gd name="connsiteY78" fmla="*/ 3435723 h 4303059"/>
                <a:gd name="connsiteX79" fmla="*/ 2790265 w 3455895"/>
                <a:gd name="connsiteY79" fmla="*/ 3368488 h 4303059"/>
                <a:gd name="connsiteX80" fmla="*/ 2796989 w 3455895"/>
                <a:gd name="connsiteY80" fmla="*/ 3348318 h 4303059"/>
                <a:gd name="connsiteX81" fmla="*/ 2810436 w 3455895"/>
                <a:gd name="connsiteY81" fmla="*/ 3334870 h 4303059"/>
                <a:gd name="connsiteX82" fmla="*/ 2817159 w 3455895"/>
                <a:gd name="connsiteY82" fmla="*/ 3287806 h 4303059"/>
                <a:gd name="connsiteX83" fmla="*/ 2830606 w 3455895"/>
                <a:gd name="connsiteY83" fmla="*/ 3240741 h 4303059"/>
                <a:gd name="connsiteX84" fmla="*/ 2830606 w 3455895"/>
                <a:gd name="connsiteY84" fmla="*/ 3025588 h 4303059"/>
                <a:gd name="connsiteX85" fmla="*/ 2817159 w 3455895"/>
                <a:gd name="connsiteY85" fmla="*/ 2978523 h 4303059"/>
                <a:gd name="connsiteX86" fmla="*/ 2803712 w 3455895"/>
                <a:gd name="connsiteY86" fmla="*/ 2958353 h 4303059"/>
                <a:gd name="connsiteX87" fmla="*/ 2796989 w 3455895"/>
                <a:gd name="connsiteY87" fmla="*/ 2938182 h 4303059"/>
                <a:gd name="connsiteX88" fmla="*/ 2770095 w 3455895"/>
                <a:gd name="connsiteY88" fmla="*/ 2897841 h 4303059"/>
                <a:gd name="connsiteX89" fmla="*/ 2756647 w 3455895"/>
                <a:gd name="connsiteY89" fmla="*/ 2723029 h 4303059"/>
                <a:gd name="connsiteX90" fmla="*/ 2770095 w 3455895"/>
                <a:gd name="connsiteY90" fmla="*/ 2595282 h 4303059"/>
                <a:gd name="connsiteX91" fmla="*/ 2776818 w 3455895"/>
                <a:gd name="connsiteY91" fmla="*/ 2554941 h 4303059"/>
                <a:gd name="connsiteX92" fmla="*/ 2796989 w 3455895"/>
                <a:gd name="connsiteY92" fmla="*/ 2480982 h 4303059"/>
                <a:gd name="connsiteX93" fmla="*/ 2803712 w 3455895"/>
                <a:gd name="connsiteY93" fmla="*/ 2454088 h 4303059"/>
                <a:gd name="connsiteX94" fmla="*/ 2817159 w 3455895"/>
                <a:gd name="connsiteY94" fmla="*/ 2420470 h 4303059"/>
                <a:gd name="connsiteX95" fmla="*/ 2823883 w 3455895"/>
                <a:gd name="connsiteY95" fmla="*/ 2400300 h 4303059"/>
                <a:gd name="connsiteX96" fmla="*/ 2837330 w 3455895"/>
                <a:gd name="connsiteY96" fmla="*/ 2366682 h 4303059"/>
                <a:gd name="connsiteX97" fmla="*/ 2864224 w 3455895"/>
                <a:gd name="connsiteY97" fmla="*/ 2286000 h 4303059"/>
                <a:gd name="connsiteX98" fmla="*/ 2870947 w 3455895"/>
                <a:gd name="connsiteY98" fmla="*/ 2265829 h 4303059"/>
                <a:gd name="connsiteX99" fmla="*/ 2891118 w 3455895"/>
                <a:gd name="connsiteY99" fmla="*/ 2232212 h 4303059"/>
                <a:gd name="connsiteX100" fmla="*/ 2918012 w 3455895"/>
                <a:gd name="connsiteY100" fmla="*/ 2185147 h 4303059"/>
                <a:gd name="connsiteX101" fmla="*/ 2944906 w 3455895"/>
                <a:gd name="connsiteY101" fmla="*/ 2131359 h 4303059"/>
                <a:gd name="connsiteX102" fmla="*/ 2951630 w 3455895"/>
                <a:gd name="connsiteY102" fmla="*/ 2111188 h 4303059"/>
                <a:gd name="connsiteX103" fmla="*/ 2965077 w 3455895"/>
                <a:gd name="connsiteY103" fmla="*/ 2057400 h 4303059"/>
                <a:gd name="connsiteX104" fmla="*/ 2985247 w 3455895"/>
                <a:gd name="connsiteY104" fmla="*/ 2003612 h 4303059"/>
                <a:gd name="connsiteX105" fmla="*/ 2998695 w 3455895"/>
                <a:gd name="connsiteY105" fmla="*/ 1949823 h 4303059"/>
                <a:gd name="connsiteX106" fmla="*/ 3005418 w 3455895"/>
                <a:gd name="connsiteY106" fmla="*/ 1875865 h 4303059"/>
                <a:gd name="connsiteX107" fmla="*/ 3012142 w 3455895"/>
                <a:gd name="connsiteY107" fmla="*/ 1842247 h 4303059"/>
                <a:gd name="connsiteX108" fmla="*/ 3018865 w 3455895"/>
                <a:gd name="connsiteY108" fmla="*/ 1748118 h 4303059"/>
                <a:gd name="connsiteX109" fmla="*/ 3032312 w 3455895"/>
                <a:gd name="connsiteY109" fmla="*/ 1694329 h 4303059"/>
                <a:gd name="connsiteX110" fmla="*/ 3045759 w 3455895"/>
                <a:gd name="connsiteY110" fmla="*/ 1640541 h 4303059"/>
                <a:gd name="connsiteX111" fmla="*/ 3059206 w 3455895"/>
                <a:gd name="connsiteY111" fmla="*/ 1519518 h 4303059"/>
                <a:gd name="connsiteX112" fmla="*/ 3065930 w 3455895"/>
                <a:gd name="connsiteY112" fmla="*/ 1499347 h 4303059"/>
                <a:gd name="connsiteX113" fmla="*/ 3079377 w 3455895"/>
                <a:gd name="connsiteY113" fmla="*/ 1479176 h 4303059"/>
                <a:gd name="connsiteX114" fmla="*/ 3099547 w 3455895"/>
                <a:gd name="connsiteY114" fmla="*/ 1432112 h 4303059"/>
                <a:gd name="connsiteX115" fmla="*/ 3106271 w 3455895"/>
                <a:gd name="connsiteY115" fmla="*/ 1411941 h 4303059"/>
                <a:gd name="connsiteX116" fmla="*/ 3133165 w 3455895"/>
                <a:gd name="connsiteY116" fmla="*/ 1371600 h 4303059"/>
                <a:gd name="connsiteX117" fmla="*/ 3153336 w 3455895"/>
                <a:gd name="connsiteY117" fmla="*/ 1304365 h 4303059"/>
                <a:gd name="connsiteX118" fmla="*/ 3160059 w 3455895"/>
                <a:gd name="connsiteY118" fmla="*/ 1284194 h 4303059"/>
                <a:gd name="connsiteX119" fmla="*/ 3180230 w 3455895"/>
                <a:gd name="connsiteY119" fmla="*/ 1250576 h 4303059"/>
                <a:gd name="connsiteX120" fmla="*/ 3186953 w 3455895"/>
                <a:gd name="connsiteY120" fmla="*/ 1230406 h 4303059"/>
                <a:gd name="connsiteX121" fmla="*/ 3213847 w 3455895"/>
                <a:gd name="connsiteY121" fmla="*/ 1183341 h 4303059"/>
                <a:gd name="connsiteX122" fmla="*/ 3227295 w 3455895"/>
                <a:gd name="connsiteY122" fmla="*/ 1169894 h 4303059"/>
                <a:gd name="connsiteX123" fmla="*/ 3254189 w 3455895"/>
                <a:gd name="connsiteY123" fmla="*/ 1129553 h 4303059"/>
                <a:gd name="connsiteX124" fmla="*/ 3294530 w 3455895"/>
                <a:gd name="connsiteY124" fmla="*/ 1069041 h 4303059"/>
                <a:gd name="connsiteX125" fmla="*/ 3307977 w 3455895"/>
                <a:gd name="connsiteY125" fmla="*/ 1048870 h 4303059"/>
                <a:gd name="connsiteX126" fmla="*/ 3328147 w 3455895"/>
                <a:gd name="connsiteY126" fmla="*/ 1028700 h 4303059"/>
                <a:gd name="connsiteX127" fmla="*/ 3355042 w 3455895"/>
                <a:gd name="connsiteY127" fmla="*/ 988359 h 4303059"/>
                <a:gd name="connsiteX128" fmla="*/ 3368489 w 3455895"/>
                <a:gd name="connsiteY128" fmla="*/ 968188 h 4303059"/>
                <a:gd name="connsiteX129" fmla="*/ 3388659 w 3455895"/>
                <a:gd name="connsiteY129" fmla="*/ 921123 h 4303059"/>
                <a:gd name="connsiteX130" fmla="*/ 3395383 w 3455895"/>
                <a:gd name="connsiteY130" fmla="*/ 900953 h 4303059"/>
                <a:gd name="connsiteX131" fmla="*/ 3422277 w 3455895"/>
                <a:gd name="connsiteY131" fmla="*/ 860612 h 4303059"/>
                <a:gd name="connsiteX132" fmla="*/ 3429000 w 3455895"/>
                <a:gd name="connsiteY132" fmla="*/ 833718 h 4303059"/>
                <a:gd name="connsiteX133" fmla="*/ 3442447 w 3455895"/>
                <a:gd name="connsiteY133" fmla="*/ 820270 h 4303059"/>
                <a:gd name="connsiteX134" fmla="*/ 3455895 w 3455895"/>
                <a:gd name="connsiteY134" fmla="*/ 779929 h 4303059"/>
                <a:gd name="connsiteX135" fmla="*/ 3422277 w 3455895"/>
                <a:gd name="connsiteY135" fmla="*/ 692523 h 4303059"/>
                <a:gd name="connsiteX136" fmla="*/ 3422277 w 3455895"/>
                <a:gd name="connsiteY136" fmla="*/ 692523 h 4303059"/>
                <a:gd name="connsiteX137" fmla="*/ 3408830 w 3455895"/>
                <a:gd name="connsiteY137" fmla="*/ 652182 h 4303059"/>
                <a:gd name="connsiteX138" fmla="*/ 3415553 w 3455895"/>
                <a:gd name="connsiteY138" fmla="*/ 584947 h 4303059"/>
                <a:gd name="connsiteX139" fmla="*/ 3429000 w 3455895"/>
                <a:gd name="connsiteY139" fmla="*/ 524435 h 4303059"/>
                <a:gd name="connsiteX140" fmla="*/ 3435724 w 3455895"/>
                <a:gd name="connsiteY140" fmla="*/ 242047 h 4303059"/>
                <a:gd name="connsiteX141" fmla="*/ 3442447 w 3455895"/>
                <a:gd name="connsiteY141" fmla="*/ 100853 h 4303059"/>
                <a:gd name="connsiteX142" fmla="*/ 3435724 w 3455895"/>
                <a:gd name="connsiteY142" fmla="*/ 26894 h 4303059"/>
                <a:gd name="connsiteX143" fmla="*/ 3429000 w 3455895"/>
                <a:gd name="connsiteY143" fmla="*/ 0 h 430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455895" h="4303059">
                  <a:moveTo>
                    <a:pt x="0" y="3543300"/>
                  </a:moveTo>
                  <a:cubicBezTo>
                    <a:pt x="8965" y="3554506"/>
                    <a:pt x="18284" y="3565437"/>
                    <a:pt x="26895" y="3576918"/>
                  </a:cubicBezTo>
                  <a:cubicBezTo>
                    <a:pt x="31743" y="3583382"/>
                    <a:pt x="35169" y="3590880"/>
                    <a:pt x="40342" y="3597088"/>
                  </a:cubicBezTo>
                  <a:cubicBezTo>
                    <a:pt x="46429" y="3604393"/>
                    <a:pt x="54425" y="3609954"/>
                    <a:pt x="60512" y="3617259"/>
                  </a:cubicBezTo>
                  <a:cubicBezTo>
                    <a:pt x="88524" y="3650874"/>
                    <a:pt x="57152" y="3626225"/>
                    <a:pt x="94130" y="3650876"/>
                  </a:cubicBezTo>
                  <a:cubicBezTo>
                    <a:pt x="120913" y="3691051"/>
                    <a:pt x="91663" y="3656119"/>
                    <a:pt x="127747" y="3677770"/>
                  </a:cubicBezTo>
                  <a:cubicBezTo>
                    <a:pt x="133183" y="3681032"/>
                    <a:pt x="136245" y="3687258"/>
                    <a:pt x="141195" y="3691218"/>
                  </a:cubicBezTo>
                  <a:cubicBezTo>
                    <a:pt x="147505" y="3696266"/>
                    <a:pt x="154642" y="3700183"/>
                    <a:pt x="161365" y="3704665"/>
                  </a:cubicBezTo>
                  <a:cubicBezTo>
                    <a:pt x="165847" y="3711388"/>
                    <a:pt x="168731" y="3719514"/>
                    <a:pt x="174812" y="3724835"/>
                  </a:cubicBezTo>
                  <a:cubicBezTo>
                    <a:pt x="203266" y="3749732"/>
                    <a:pt x="207620" y="3749218"/>
                    <a:pt x="235324" y="3758453"/>
                  </a:cubicBezTo>
                  <a:cubicBezTo>
                    <a:pt x="256635" y="3790418"/>
                    <a:pt x="246214" y="3770955"/>
                    <a:pt x="262218" y="3818965"/>
                  </a:cubicBezTo>
                  <a:lnTo>
                    <a:pt x="268942" y="3839135"/>
                  </a:lnTo>
                  <a:lnTo>
                    <a:pt x="275665" y="3859306"/>
                  </a:lnTo>
                  <a:cubicBezTo>
                    <a:pt x="277906" y="3874994"/>
                    <a:pt x="276700" y="3891579"/>
                    <a:pt x="282389" y="3906370"/>
                  </a:cubicBezTo>
                  <a:cubicBezTo>
                    <a:pt x="295914" y="3941534"/>
                    <a:pt x="304761" y="3943697"/>
                    <a:pt x="329453" y="3960159"/>
                  </a:cubicBezTo>
                  <a:cubicBezTo>
                    <a:pt x="333935" y="3966882"/>
                    <a:pt x="336819" y="3975008"/>
                    <a:pt x="342900" y="3980329"/>
                  </a:cubicBezTo>
                  <a:cubicBezTo>
                    <a:pt x="371354" y="4005225"/>
                    <a:pt x="375709" y="4004712"/>
                    <a:pt x="403412" y="4013947"/>
                  </a:cubicBezTo>
                  <a:cubicBezTo>
                    <a:pt x="448177" y="4058712"/>
                    <a:pt x="399967" y="4016516"/>
                    <a:pt x="443753" y="4040841"/>
                  </a:cubicBezTo>
                  <a:cubicBezTo>
                    <a:pt x="457881" y="4048690"/>
                    <a:pt x="468247" y="4064565"/>
                    <a:pt x="484095" y="4067735"/>
                  </a:cubicBezTo>
                  <a:cubicBezTo>
                    <a:pt x="526773" y="4076271"/>
                    <a:pt x="506626" y="4071688"/>
                    <a:pt x="544606" y="4081182"/>
                  </a:cubicBezTo>
                  <a:cubicBezTo>
                    <a:pt x="553571" y="4085664"/>
                    <a:pt x="562288" y="4090681"/>
                    <a:pt x="571500" y="4094629"/>
                  </a:cubicBezTo>
                  <a:cubicBezTo>
                    <a:pt x="578014" y="4097421"/>
                    <a:pt x="584856" y="4099406"/>
                    <a:pt x="591671" y="4101353"/>
                  </a:cubicBezTo>
                  <a:cubicBezTo>
                    <a:pt x="623367" y="4110409"/>
                    <a:pt x="627550" y="4109360"/>
                    <a:pt x="665630" y="4114800"/>
                  </a:cubicBezTo>
                  <a:cubicBezTo>
                    <a:pt x="674595" y="4119282"/>
                    <a:pt x="683312" y="4124299"/>
                    <a:pt x="692524" y="4128247"/>
                  </a:cubicBezTo>
                  <a:cubicBezTo>
                    <a:pt x="706022" y="4134032"/>
                    <a:pt x="725949" y="4138284"/>
                    <a:pt x="739589" y="4141694"/>
                  </a:cubicBezTo>
                  <a:cubicBezTo>
                    <a:pt x="774840" y="4165195"/>
                    <a:pt x="767202" y="4162104"/>
                    <a:pt x="826995" y="4182035"/>
                  </a:cubicBezTo>
                  <a:cubicBezTo>
                    <a:pt x="840442" y="4186517"/>
                    <a:pt x="853437" y="4192702"/>
                    <a:pt x="867336" y="4195482"/>
                  </a:cubicBezTo>
                  <a:cubicBezTo>
                    <a:pt x="878542" y="4197723"/>
                    <a:pt x="889928" y="4199199"/>
                    <a:pt x="900953" y="4202206"/>
                  </a:cubicBezTo>
                  <a:cubicBezTo>
                    <a:pt x="914628" y="4205936"/>
                    <a:pt x="928134" y="4210389"/>
                    <a:pt x="941295" y="4215653"/>
                  </a:cubicBezTo>
                  <a:cubicBezTo>
                    <a:pt x="955864" y="4221481"/>
                    <a:pt x="978512" y="4231304"/>
                    <a:pt x="995083" y="4235823"/>
                  </a:cubicBezTo>
                  <a:cubicBezTo>
                    <a:pt x="1012913" y="4240686"/>
                    <a:pt x="1031338" y="4243425"/>
                    <a:pt x="1048871" y="4249270"/>
                  </a:cubicBezTo>
                  <a:cubicBezTo>
                    <a:pt x="1062318" y="4253753"/>
                    <a:pt x="1075583" y="4258824"/>
                    <a:pt x="1089212" y="4262718"/>
                  </a:cubicBezTo>
                  <a:cubicBezTo>
                    <a:pt x="1106982" y="4267795"/>
                    <a:pt x="1125467" y="4270321"/>
                    <a:pt x="1143000" y="4276165"/>
                  </a:cubicBezTo>
                  <a:cubicBezTo>
                    <a:pt x="1149724" y="4278406"/>
                    <a:pt x="1156356" y="4280941"/>
                    <a:pt x="1163171" y="4282888"/>
                  </a:cubicBezTo>
                  <a:cubicBezTo>
                    <a:pt x="1205169" y="4294887"/>
                    <a:pt x="1190951" y="4287817"/>
                    <a:pt x="1250577" y="4296335"/>
                  </a:cubicBezTo>
                  <a:cubicBezTo>
                    <a:pt x="1261890" y="4297951"/>
                    <a:pt x="1272989" y="4300818"/>
                    <a:pt x="1284195" y="4303059"/>
                  </a:cubicBezTo>
                  <a:cubicBezTo>
                    <a:pt x="1322295" y="4300818"/>
                    <a:pt x="1360519" y="4300133"/>
                    <a:pt x="1398495" y="4296335"/>
                  </a:cubicBezTo>
                  <a:cubicBezTo>
                    <a:pt x="1405547" y="4295630"/>
                    <a:pt x="1411851" y="4291559"/>
                    <a:pt x="1418665" y="4289612"/>
                  </a:cubicBezTo>
                  <a:cubicBezTo>
                    <a:pt x="1477770" y="4272725"/>
                    <a:pt x="1417361" y="4292286"/>
                    <a:pt x="1465730" y="4276165"/>
                  </a:cubicBezTo>
                  <a:cubicBezTo>
                    <a:pt x="1469346" y="4273453"/>
                    <a:pt x="1504748" y="4246123"/>
                    <a:pt x="1512795" y="4242547"/>
                  </a:cubicBezTo>
                  <a:cubicBezTo>
                    <a:pt x="1525748" y="4236790"/>
                    <a:pt x="1540458" y="4235439"/>
                    <a:pt x="1553136" y="4229100"/>
                  </a:cubicBezTo>
                  <a:cubicBezTo>
                    <a:pt x="1566583" y="4222376"/>
                    <a:pt x="1579319" y="4213986"/>
                    <a:pt x="1593477" y="4208929"/>
                  </a:cubicBezTo>
                  <a:cubicBezTo>
                    <a:pt x="1610881" y="4202713"/>
                    <a:pt x="1630735" y="4203747"/>
                    <a:pt x="1647265" y="4195482"/>
                  </a:cubicBezTo>
                  <a:cubicBezTo>
                    <a:pt x="1707901" y="4165164"/>
                    <a:pt x="1632699" y="4200334"/>
                    <a:pt x="1727947" y="4168588"/>
                  </a:cubicBezTo>
                  <a:cubicBezTo>
                    <a:pt x="1734671" y="4166347"/>
                    <a:pt x="1741482" y="4164353"/>
                    <a:pt x="1748118" y="4161865"/>
                  </a:cubicBezTo>
                  <a:cubicBezTo>
                    <a:pt x="1812474" y="4137733"/>
                    <a:pt x="1756101" y="4156964"/>
                    <a:pt x="1801906" y="4141694"/>
                  </a:cubicBezTo>
                  <a:cubicBezTo>
                    <a:pt x="1808630" y="4134970"/>
                    <a:pt x="1814772" y="4127610"/>
                    <a:pt x="1822077" y="4121523"/>
                  </a:cubicBezTo>
                  <a:cubicBezTo>
                    <a:pt x="1844880" y="4102520"/>
                    <a:pt x="1837444" y="4112056"/>
                    <a:pt x="1862418" y="4101353"/>
                  </a:cubicBezTo>
                  <a:cubicBezTo>
                    <a:pt x="1871630" y="4097405"/>
                    <a:pt x="1880006" y="4091628"/>
                    <a:pt x="1889312" y="4087906"/>
                  </a:cubicBezTo>
                  <a:cubicBezTo>
                    <a:pt x="1902473" y="4082642"/>
                    <a:pt x="1916975" y="4080798"/>
                    <a:pt x="1929653" y="4074459"/>
                  </a:cubicBezTo>
                  <a:cubicBezTo>
                    <a:pt x="1946092" y="4066239"/>
                    <a:pt x="1962464" y="4059443"/>
                    <a:pt x="1976718" y="4047565"/>
                  </a:cubicBezTo>
                  <a:cubicBezTo>
                    <a:pt x="1984023" y="4041478"/>
                    <a:pt x="1988826" y="4032434"/>
                    <a:pt x="1996889" y="4027394"/>
                  </a:cubicBezTo>
                  <a:cubicBezTo>
                    <a:pt x="2016407" y="4015195"/>
                    <a:pt x="2036162" y="4013291"/>
                    <a:pt x="2057400" y="4007223"/>
                  </a:cubicBezTo>
                  <a:cubicBezTo>
                    <a:pt x="2064215" y="4005276"/>
                    <a:pt x="2071232" y="4003669"/>
                    <a:pt x="2077571" y="4000500"/>
                  </a:cubicBezTo>
                  <a:cubicBezTo>
                    <a:pt x="2089260" y="3994656"/>
                    <a:pt x="2098992" y="3985020"/>
                    <a:pt x="2111189" y="3980329"/>
                  </a:cubicBezTo>
                  <a:cubicBezTo>
                    <a:pt x="2128438" y="3973695"/>
                    <a:pt x="2147444" y="3972726"/>
                    <a:pt x="2164977" y="3966882"/>
                  </a:cubicBezTo>
                  <a:cubicBezTo>
                    <a:pt x="2171700" y="3964641"/>
                    <a:pt x="2178272" y="3961878"/>
                    <a:pt x="2185147" y="3960159"/>
                  </a:cubicBezTo>
                  <a:cubicBezTo>
                    <a:pt x="2223512" y="3950568"/>
                    <a:pt x="2211166" y="3957060"/>
                    <a:pt x="2245659" y="3946712"/>
                  </a:cubicBezTo>
                  <a:cubicBezTo>
                    <a:pt x="2259236" y="3942639"/>
                    <a:pt x="2272249" y="3936703"/>
                    <a:pt x="2286000" y="3933265"/>
                  </a:cubicBezTo>
                  <a:cubicBezTo>
                    <a:pt x="2303930" y="3928783"/>
                    <a:pt x="2322256" y="3925663"/>
                    <a:pt x="2339789" y="3919818"/>
                  </a:cubicBezTo>
                  <a:cubicBezTo>
                    <a:pt x="2365207" y="3911345"/>
                    <a:pt x="2389424" y="3904149"/>
                    <a:pt x="2413747" y="3892923"/>
                  </a:cubicBezTo>
                  <a:cubicBezTo>
                    <a:pt x="2413762" y="3892916"/>
                    <a:pt x="2480975" y="3859309"/>
                    <a:pt x="2494430" y="3852582"/>
                  </a:cubicBezTo>
                  <a:cubicBezTo>
                    <a:pt x="2503395" y="3848100"/>
                    <a:pt x="2512984" y="3844695"/>
                    <a:pt x="2521324" y="3839135"/>
                  </a:cubicBezTo>
                  <a:cubicBezTo>
                    <a:pt x="2528048" y="3834653"/>
                    <a:pt x="2534267" y="3829302"/>
                    <a:pt x="2541495" y="3825688"/>
                  </a:cubicBezTo>
                  <a:cubicBezTo>
                    <a:pt x="2547834" y="3822519"/>
                    <a:pt x="2554942" y="3821206"/>
                    <a:pt x="2561665" y="3818965"/>
                  </a:cubicBezTo>
                  <a:cubicBezTo>
                    <a:pt x="2568389" y="3814483"/>
                    <a:pt x="2576122" y="3811232"/>
                    <a:pt x="2581836" y="3805518"/>
                  </a:cubicBezTo>
                  <a:cubicBezTo>
                    <a:pt x="2626662" y="3760692"/>
                    <a:pt x="2561663" y="3807761"/>
                    <a:pt x="2615453" y="3771900"/>
                  </a:cubicBezTo>
                  <a:cubicBezTo>
                    <a:pt x="2617694" y="3765176"/>
                    <a:pt x="2619007" y="3758068"/>
                    <a:pt x="2622177" y="3751729"/>
                  </a:cubicBezTo>
                  <a:cubicBezTo>
                    <a:pt x="2625791" y="3744502"/>
                    <a:pt x="2631341" y="3738411"/>
                    <a:pt x="2635624" y="3731559"/>
                  </a:cubicBezTo>
                  <a:cubicBezTo>
                    <a:pt x="2642550" y="3720477"/>
                    <a:pt x="2649951" y="3709630"/>
                    <a:pt x="2655795" y="3697941"/>
                  </a:cubicBezTo>
                  <a:cubicBezTo>
                    <a:pt x="2658964" y="3691602"/>
                    <a:pt x="2659349" y="3684109"/>
                    <a:pt x="2662518" y="3677770"/>
                  </a:cubicBezTo>
                  <a:cubicBezTo>
                    <a:pt x="2666132" y="3670543"/>
                    <a:pt x="2671956" y="3664616"/>
                    <a:pt x="2675965" y="3657600"/>
                  </a:cubicBezTo>
                  <a:cubicBezTo>
                    <a:pt x="2680938" y="3648898"/>
                    <a:pt x="2684439" y="3639408"/>
                    <a:pt x="2689412" y="3630706"/>
                  </a:cubicBezTo>
                  <a:cubicBezTo>
                    <a:pt x="2710266" y="3594210"/>
                    <a:pt x="2697255" y="3627346"/>
                    <a:pt x="2709583" y="3590365"/>
                  </a:cubicBezTo>
                  <a:cubicBezTo>
                    <a:pt x="2711824" y="3576918"/>
                    <a:pt x="2711063" y="3562607"/>
                    <a:pt x="2716306" y="3550023"/>
                  </a:cubicBezTo>
                  <a:cubicBezTo>
                    <a:pt x="2722522" y="3535105"/>
                    <a:pt x="2738089" y="3525014"/>
                    <a:pt x="2743200" y="3509682"/>
                  </a:cubicBezTo>
                  <a:cubicBezTo>
                    <a:pt x="2745441" y="3502959"/>
                    <a:pt x="2747977" y="3496326"/>
                    <a:pt x="2749924" y="3489512"/>
                  </a:cubicBezTo>
                  <a:cubicBezTo>
                    <a:pt x="2752463" y="3480627"/>
                    <a:pt x="2753402" y="3471270"/>
                    <a:pt x="2756647" y="3462618"/>
                  </a:cubicBezTo>
                  <a:cubicBezTo>
                    <a:pt x="2760166" y="3453233"/>
                    <a:pt x="2766372" y="3445029"/>
                    <a:pt x="2770095" y="3435723"/>
                  </a:cubicBezTo>
                  <a:cubicBezTo>
                    <a:pt x="2786077" y="3395770"/>
                    <a:pt x="2780357" y="3403166"/>
                    <a:pt x="2790265" y="3368488"/>
                  </a:cubicBezTo>
                  <a:cubicBezTo>
                    <a:pt x="2792212" y="3361674"/>
                    <a:pt x="2793343" y="3354395"/>
                    <a:pt x="2796989" y="3348318"/>
                  </a:cubicBezTo>
                  <a:cubicBezTo>
                    <a:pt x="2800251" y="3342882"/>
                    <a:pt x="2805954" y="3339353"/>
                    <a:pt x="2810436" y="3334870"/>
                  </a:cubicBezTo>
                  <a:cubicBezTo>
                    <a:pt x="2812677" y="3319182"/>
                    <a:pt x="2814324" y="3303398"/>
                    <a:pt x="2817159" y="3287806"/>
                  </a:cubicBezTo>
                  <a:cubicBezTo>
                    <a:pt x="2820535" y="3269240"/>
                    <a:pt x="2824848" y="3258018"/>
                    <a:pt x="2830606" y="3240741"/>
                  </a:cubicBezTo>
                  <a:cubicBezTo>
                    <a:pt x="2841765" y="3140315"/>
                    <a:pt x="2841422" y="3171610"/>
                    <a:pt x="2830606" y="3025588"/>
                  </a:cubicBezTo>
                  <a:cubicBezTo>
                    <a:pt x="2830231" y="3020527"/>
                    <a:pt x="2820618" y="2985441"/>
                    <a:pt x="2817159" y="2978523"/>
                  </a:cubicBezTo>
                  <a:cubicBezTo>
                    <a:pt x="2813545" y="2971296"/>
                    <a:pt x="2808194" y="2965076"/>
                    <a:pt x="2803712" y="2958353"/>
                  </a:cubicBezTo>
                  <a:cubicBezTo>
                    <a:pt x="2801471" y="2951629"/>
                    <a:pt x="2800431" y="2944377"/>
                    <a:pt x="2796989" y="2938182"/>
                  </a:cubicBezTo>
                  <a:cubicBezTo>
                    <a:pt x="2789141" y="2924054"/>
                    <a:pt x="2770095" y="2897841"/>
                    <a:pt x="2770095" y="2897841"/>
                  </a:cubicBezTo>
                  <a:cubicBezTo>
                    <a:pt x="2763365" y="2837278"/>
                    <a:pt x="2756647" y="2786351"/>
                    <a:pt x="2756647" y="2723029"/>
                  </a:cubicBezTo>
                  <a:cubicBezTo>
                    <a:pt x="2756647" y="2629877"/>
                    <a:pt x="2753422" y="2645297"/>
                    <a:pt x="2770095" y="2595282"/>
                  </a:cubicBezTo>
                  <a:cubicBezTo>
                    <a:pt x="2772336" y="2581835"/>
                    <a:pt x="2773962" y="2568271"/>
                    <a:pt x="2776818" y="2554941"/>
                  </a:cubicBezTo>
                  <a:cubicBezTo>
                    <a:pt x="2797367" y="2459044"/>
                    <a:pt x="2782356" y="2532197"/>
                    <a:pt x="2796989" y="2480982"/>
                  </a:cubicBezTo>
                  <a:cubicBezTo>
                    <a:pt x="2799528" y="2472097"/>
                    <a:pt x="2800790" y="2462854"/>
                    <a:pt x="2803712" y="2454088"/>
                  </a:cubicBezTo>
                  <a:cubicBezTo>
                    <a:pt x="2807529" y="2442638"/>
                    <a:pt x="2812921" y="2431771"/>
                    <a:pt x="2817159" y="2420470"/>
                  </a:cubicBezTo>
                  <a:cubicBezTo>
                    <a:pt x="2819647" y="2413834"/>
                    <a:pt x="2821395" y="2406936"/>
                    <a:pt x="2823883" y="2400300"/>
                  </a:cubicBezTo>
                  <a:cubicBezTo>
                    <a:pt x="2828121" y="2388999"/>
                    <a:pt x="2833271" y="2378048"/>
                    <a:pt x="2837330" y="2366682"/>
                  </a:cubicBezTo>
                  <a:cubicBezTo>
                    <a:pt x="2846865" y="2339985"/>
                    <a:pt x="2855259" y="2312894"/>
                    <a:pt x="2864224" y="2286000"/>
                  </a:cubicBezTo>
                  <a:cubicBezTo>
                    <a:pt x="2866465" y="2279276"/>
                    <a:pt x="2867301" y="2271906"/>
                    <a:pt x="2870947" y="2265829"/>
                  </a:cubicBezTo>
                  <a:cubicBezTo>
                    <a:pt x="2877671" y="2254623"/>
                    <a:pt x="2884771" y="2243635"/>
                    <a:pt x="2891118" y="2232212"/>
                  </a:cubicBezTo>
                  <a:cubicBezTo>
                    <a:pt x="2919558" y="2181021"/>
                    <a:pt x="2889831" y="2227419"/>
                    <a:pt x="2918012" y="2185147"/>
                  </a:cubicBezTo>
                  <a:cubicBezTo>
                    <a:pt x="2931381" y="2131674"/>
                    <a:pt x="2914429" y="2184694"/>
                    <a:pt x="2944906" y="2131359"/>
                  </a:cubicBezTo>
                  <a:cubicBezTo>
                    <a:pt x="2948422" y="2125205"/>
                    <a:pt x="2949765" y="2118026"/>
                    <a:pt x="2951630" y="2111188"/>
                  </a:cubicBezTo>
                  <a:cubicBezTo>
                    <a:pt x="2956493" y="2093358"/>
                    <a:pt x="2959642" y="2075064"/>
                    <a:pt x="2965077" y="2057400"/>
                  </a:cubicBezTo>
                  <a:cubicBezTo>
                    <a:pt x="2973306" y="2030655"/>
                    <a:pt x="2979317" y="2027332"/>
                    <a:pt x="2985247" y="2003612"/>
                  </a:cubicBezTo>
                  <a:lnTo>
                    <a:pt x="2998695" y="1949823"/>
                  </a:lnTo>
                  <a:cubicBezTo>
                    <a:pt x="3000936" y="1925170"/>
                    <a:pt x="3002348" y="1900428"/>
                    <a:pt x="3005418" y="1875865"/>
                  </a:cubicBezTo>
                  <a:cubicBezTo>
                    <a:pt x="3006835" y="1864525"/>
                    <a:pt x="3010946" y="1853612"/>
                    <a:pt x="3012142" y="1842247"/>
                  </a:cubicBezTo>
                  <a:cubicBezTo>
                    <a:pt x="3015435" y="1810964"/>
                    <a:pt x="3015572" y="1779401"/>
                    <a:pt x="3018865" y="1748118"/>
                  </a:cubicBezTo>
                  <a:cubicBezTo>
                    <a:pt x="3023369" y="1705327"/>
                    <a:pt x="3024214" y="1726720"/>
                    <a:pt x="3032312" y="1694329"/>
                  </a:cubicBezTo>
                  <a:lnTo>
                    <a:pt x="3045759" y="1640541"/>
                  </a:lnTo>
                  <a:cubicBezTo>
                    <a:pt x="3050241" y="1600200"/>
                    <a:pt x="3046370" y="1558024"/>
                    <a:pt x="3059206" y="1519518"/>
                  </a:cubicBezTo>
                  <a:cubicBezTo>
                    <a:pt x="3061447" y="1512794"/>
                    <a:pt x="3062760" y="1505686"/>
                    <a:pt x="3065930" y="1499347"/>
                  </a:cubicBezTo>
                  <a:cubicBezTo>
                    <a:pt x="3069544" y="1492119"/>
                    <a:pt x="3074895" y="1485900"/>
                    <a:pt x="3079377" y="1479176"/>
                  </a:cubicBezTo>
                  <a:cubicBezTo>
                    <a:pt x="3095142" y="1431879"/>
                    <a:pt x="3074625" y="1490261"/>
                    <a:pt x="3099547" y="1432112"/>
                  </a:cubicBezTo>
                  <a:cubicBezTo>
                    <a:pt x="3102339" y="1425598"/>
                    <a:pt x="3102829" y="1418136"/>
                    <a:pt x="3106271" y="1411941"/>
                  </a:cubicBezTo>
                  <a:cubicBezTo>
                    <a:pt x="3114120" y="1397814"/>
                    <a:pt x="3133165" y="1371600"/>
                    <a:pt x="3133165" y="1371600"/>
                  </a:cubicBezTo>
                  <a:cubicBezTo>
                    <a:pt x="3143328" y="1330951"/>
                    <a:pt x="3136965" y="1353479"/>
                    <a:pt x="3153336" y="1304365"/>
                  </a:cubicBezTo>
                  <a:cubicBezTo>
                    <a:pt x="3155577" y="1297641"/>
                    <a:pt x="3156413" y="1290271"/>
                    <a:pt x="3160059" y="1284194"/>
                  </a:cubicBezTo>
                  <a:cubicBezTo>
                    <a:pt x="3166783" y="1272988"/>
                    <a:pt x="3174386" y="1262265"/>
                    <a:pt x="3180230" y="1250576"/>
                  </a:cubicBezTo>
                  <a:cubicBezTo>
                    <a:pt x="3183399" y="1244237"/>
                    <a:pt x="3184161" y="1236920"/>
                    <a:pt x="3186953" y="1230406"/>
                  </a:cubicBezTo>
                  <a:cubicBezTo>
                    <a:pt x="3193323" y="1215543"/>
                    <a:pt x="3203460" y="1196324"/>
                    <a:pt x="3213847" y="1183341"/>
                  </a:cubicBezTo>
                  <a:cubicBezTo>
                    <a:pt x="3217807" y="1178391"/>
                    <a:pt x="3222812" y="1174376"/>
                    <a:pt x="3227295" y="1169894"/>
                  </a:cubicBezTo>
                  <a:cubicBezTo>
                    <a:pt x="3240153" y="1131317"/>
                    <a:pt x="3224810" y="1167326"/>
                    <a:pt x="3254189" y="1129553"/>
                  </a:cubicBezTo>
                  <a:cubicBezTo>
                    <a:pt x="3254194" y="1129546"/>
                    <a:pt x="3287804" y="1079130"/>
                    <a:pt x="3294530" y="1069041"/>
                  </a:cubicBezTo>
                  <a:cubicBezTo>
                    <a:pt x="3299012" y="1062317"/>
                    <a:pt x="3302263" y="1054584"/>
                    <a:pt x="3307977" y="1048870"/>
                  </a:cubicBezTo>
                  <a:cubicBezTo>
                    <a:pt x="3314700" y="1042147"/>
                    <a:pt x="3322309" y="1036205"/>
                    <a:pt x="3328147" y="1028700"/>
                  </a:cubicBezTo>
                  <a:cubicBezTo>
                    <a:pt x="3338069" y="1015943"/>
                    <a:pt x="3346077" y="1001806"/>
                    <a:pt x="3355042" y="988359"/>
                  </a:cubicBezTo>
                  <a:lnTo>
                    <a:pt x="3368489" y="968188"/>
                  </a:lnTo>
                  <a:cubicBezTo>
                    <a:pt x="3382479" y="912222"/>
                    <a:pt x="3365445" y="967550"/>
                    <a:pt x="3388659" y="921123"/>
                  </a:cubicBezTo>
                  <a:cubicBezTo>
                    <a:pt x="3391829" y="914784"/>
                    <a:pt x="3391941" y="907148"/>
                    <a:pt x="3395383" y="900953"/>
                  </a:cubicBezTo>
                  <a:cubicBezTo>
                    <a:pt x="3403232" y="886826"/>
                    <a:pt x="3422277" y="860612"/>
                    <a:pt x="3422277" y="860612"/>
                  </a:cubicBezTo>
                  <a:cubicBezTo>
                    <a:pt x="3424518" y="851647"/>
                    <a:pt x="3424868" y="841983"/>
                    <a:pt x="3429000" y="833718"/>
                  </a:cubicBezTo>
                  <a:cubicBezTo>
                    <a:pt x="3431835" y="828048"/>
                    <a:pt x="3439612" y="825940"/>
                    <a:pt x="3442447" y="820270"/>
                  </a:cubicBezTo>
                  <a:cubicBezTo>
                    <a:pt x="3448786" y="807592"/>
                    <a:pt x="3455895" y="779929"/>
                    <a:pt x="3455895" y="779929"/>
                  </a:cubicBezTo>
                  <a:cubicBezTo>
                    <a:pt x="3446885" y="716866"/>
                    <a:pt x="3457961" y="746051"/>
                    <a:pt x="3422277" y="692523"/>
                  </a:cubicBezTo>
                  <a:lnTo>
                    <a:pt x="3422277" y="692523"/>
                  </a:lnTo>
                  <a:lnTo>
                    <a:pt x="3408830" y="652182"/>
                  </a:lnTo>
                  <a:cubicBezTo>
                    <a:pt x="3411071" y="629770"/>
                    <a:pt x="3412576" y="607273"/>
                    <a:pt x="3415553" y="584947"/>
                  </a:cubicBezTo>
                  <a:cubicBezTo>
                    <a:pt x="3417991" y="566664"/>
                    <a:pt x="3424437" y="542689"/>
                    <a:pt x="3429000" y="524435"/>
                  </a:cubicBezTo>
                  <a:cubicBezTo>
                    <a:pt x="3431241" y="430306"/>
                    <a:pt x="3432736" y="336156"/>
                    <a:pt x="3435724" y="242047"/>
                  </a:cubicBezTo>
                  <a:cubicBezTo>
                    <a:pt x="3437219" y="194953"/>
                    <a:pt x="3442447" y="147971"/>
                    <a:pt x="3442447" y="100853"/>
                  </a:cubicBezTo>
                  <a:cubicBezTo>
                    <a:pt x="3442447" y="76098"/>
                    <a:pt x="3438996" y="51431"/>
                    <a:pt x="3435724" y="26894"/>
                  </a:cubicBezTo>
                  <a:cubicBezTo>
                    <a:pt x="3434503" y="17734"/>
                    <a:pt x="3429000" y="0"/>
                    <a:pt x="34290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1ED502F1-0CC5-4E79-B0A8-391A550A7172}"/>
              </a:ext>
            </a:extLst>
          </p:cNvPr>
          <p:cNvGrpSpPr/>
          <p:nvPr/>
        </p:nvGrpSpPr>
        <p:grpSpPr>
          <a:xfrm>
            <a:off x="96036" y="980073"/>
            <a:ext cx="2771775" cy="1962150"/>
            <a:chOff x="96036" y="980073"/>
            <a:chExt cx="2771775" cy="196215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0CEA5CD0-B7B1-4592-836B-71A379896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036" y="980073"/>
              <a:ext cx="2771775" cy="1962150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CA42F0C-F624-4989-83C5-18395F359195}"/>
                </a:ext>
              </a:extLst>
            </p:cNvPr>
            <p:cNvSpPr txBox="1"/>
            <p:nvPr/>
          </p:nvSpPr>
          <p:spPr>
            <a:xfrm>
              <a:off x="1713239" y="1399670"/>
              <a:ext cx="847165" cy="37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100 W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992AF26-16EA-4F04-9797-2CCBD9CFAF79}"/>
              </a:ext>
            </a:extLst>
          </p:cNvPr>
          <p:cNvGrpSpPr/>
          <p:nvPr/>
        </p:nvGrpSpPr>
        <p:grpSpPr>
          <a:xfrm>
            <a:off x="4937843" y="1933769"/>
            <a:ext cx="3735510" cy="2144805"/>
            <a:chOff x="4944566" y="1963271"/>
            <a:chExt cx="3735510" cy="2144805"/>
          </a:xfrm>
        </p:grpSpPr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ACAFE621-264F-4E1D-9514-F4A4C6EC035A}"/>
                </a:ext>
              </a:extLst>
            </p:cNvPr>
            <p:cNvGrpSpPr/>
            <p:nvPr/>
          </p:nvGrpSpPr>
          <p:grpSpPr>
            <a:xfrm>
              <a:off x="4944566" y="2997107"/>
              <a:ext cx="2980787" cy="987063"/>
              <a:chOff x="4944566" y="2997107"/>
              <a:chExt cx="2980787" cy="987063"/>
            </a:xfrm>
          </p:grpSpPr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F9109102-B40B-47F3-AF74-DF4DA6987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4566" y="2997107"/>
                <a:ext cx="1347710" cy="987063"/>
              </a:xfrm>
              <a:prstGeom prst="rect">
                <a:avLst/>
              </a:prstGeom>
            </p:spPr>
          </p:pic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0C9D1AE-DFCF-4664-8AB4-A59B64884776}"/>
                  </a:ext>
                </a:extLst>
              </p:cNvPr>
              <p:cNvSpPr txBox="1"/>
              <p:nvPr/>
            </p:nvSpPr>
            <p:spPr>
              <a:xfrm>
                <a:off x="6292276" y="3172230"/>
                <a:ext cx="163307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1000 à 3000 W</a:t>
                </a:r>
              </a:p>
              <a:p>
                <a:r>
                  <a:rPr lang="fr-FR" sz="2400" dirty="0">
                    <a:sym typeface="Wingdings" panose="05000000000000000000" pitchFamily="2" charset="2"/>
                  </a:rPr>
                  <a:t> </a:t>
                </a:r>
                <a:r>
                  <a:rPr lang="fr-FR" sz="2400" b="1" dirty="0">
                    <a:sym typeface="Wingdings" panose="05000000000000000000" pitchFamily="2" charset="2"/>
                  </a:rPr>
                  <a:t>30 </a:t>
                </a:r>
                <a:r>
                  <a:rPr lang="fr-FR" sz="2400" dirty="0">
                    <a:sym typeface="Wingdings" panose="05000000000000000000" pitchFamily="2" charset="2"/>
                  </a:rPr>
                  <a:t>x </a:t>
                </a:r>
                <a:endParaRPr lang="fr-FR" sz="2400" dirty="0"/>
              </a:p>
            </p:txBody>
          </p:sp>
        </p:grp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057FCB76-B63D-4DBC-A0E2-3907D63EEE82}"/>
                </a:ext>
              </a:extLst>
            </p:cNvPr>
            <p:cNvSpPr/>
            <p:nvPr/>
          </p:nvSpPr>
          <p:spPr>
            <a:xfrm>
              <a:off x="6158753" y="1963271"/>
              <a:ext cx="2521323" cy="2144805"/>
            </a:xfrm>
            <a:custGeom>
              <a:avLst/>
              <a:gdLst>
                <a:gd name="connsiteX0" fmla="*/ 0 w 2521323"/>
                <a:gd name="connsiteY0" fmla="*/ 1902758 h 2144805"/>
                <a:gd name="connsiteX1" fmla="*/ 33618 w 2521323"/>
                <a:gd name="connsiteY1" fmla="*/ 1943100 h 2144805"/>
                <a:gd name="connsiteX2" fmla="*/ 40341 w 2521323"/>
                <a:gd name="connsiteY2" fmla="*/ 1963270 h 2144805"/>
                <a:gd name="connsiteX3" fmla="*/ 60512 w 2521323"/>
                <a:gd name="connsiteY3" fmla="*/ 1983441 h 2144805"/>
                <a:gd name="connsiteX4" fmla="*/ 73959 w 2521323"/>
                <a:gd name="connsiteY4" fmla="*/ 2003611 h 2144805"/>
                <a:gd name="connsiteX5" fmla="*/ 80682 w 2521323"/>
                <a:gd name="connsiteY5" fmla="*/ 2023782 h 2144805"/>
                <a:gd name="connsiteX6" fmla="*/ 121023 w 2521323"/>
                <a:gd name="connsiteY6" fmla="*/ 2050676 h 2144805"/>
                <a:gd name="connsiteX7" fmla="*/ 141194 w 2521323"/>
                <a:gd name="connsiteY7" fmla="*/ 2064123 h 2144805"/>
                <a:gd name="connsiteX8" fmla="*/ 161365 w 2521323"/>
                <a:gd name="connsiteY8" fmla="*/ 2084294 h 2144805"/>
                <a:gd name="connsiteX9" fmla="*/ 194982 w 2521323"/>
                <a:gd name="connsiteY9" fmla="*/ 2117911 h 2144805"/>
                <a:gd name="connsiteX10" fmla="*/ 221876 w 2521323"/>
                <a:gd name="connsiteY10" fmla="*/ 2131358 h 2144805"/>
                <a:gd name="connsiteX11" fmla="*/ 262218 w 2521323"/>
                <a:gd name="connsiteY11" fmla="*/ 2144805 h 2144805"/>
                <a:gd name="connsiteX12" fmla="*/ 396688 w 2521323"/>
                <a:gd name="connsiteY12" fmla="*/ 2138082 h 2144805"/>
                <a:gd name="connsiteX13" fmla="*/ 463923 w 2521323"/>
                <a:gd name="connsiteY13" fmla="*/ 2124635 h 2144805"/>
                <a:gd name="connsiteX14" fmla="*/ 504265 w 2521323"/>
                <a:gd name="connsiteY14" fmla="*/ 2111188 h 2144805"/>
                <a:gd name="connsiteX15" fmla="*/ 551329 w 2521323"/>
                <a:gd name="connsiteY15" fmla="*/ 2084294 h 2144805"/>
                <a:gd name="connsiteX16" fmla="*/ 571500 w 2521323"/>
                <a:gd name="connsiteY16" fmla="*/ 2070847 h 2144805"/>
                <a:gd name="connsiteX17" fmla="*/ 625288 w 2521323"/>
                <a:gd name="connsiteY17" fmla="*/ 2043953 h 2144805"/>
                <a:gd name="connsiteX18" fmla="*/ 658906 w 2521323"/>
                <a:gd name="connsiteY18" fmla="*/ 2023782 h 2144805"/>
                <a:gd name="connsiteX19" fmla="*/ 699247 w 2521323"/>
                <a:gd name="connsiteY19" fmla="*/ 2010335 h 2144805"/>
                <a:gd name="connsiteX20" fmla="*/ 766482 w 2521323"/>
                <a:gd name="connsiteY20" fmla="*/ 1969994 h 2144805"/>
                <a:gd name="connsiteX21" fmla="*/ 786653 w 2521323"/>
                <a:gd name="connsiteY21" fmla="*/ 1963270 h 2144805"/>
                <a:gd name="connsiteX22" fmla="*/ 806823 w 2521323"/>
                <a:gd name="connsiteY22" fmla="*/ 1949823 h 2144805"/>
                <a:gd name="connsiteX23" fmla="*/ 826994 w 2521323"/>
                <a:gd name="connsiteY23" fmla="*/ 1943100 h 2144805"/>
                <a:gd name="connsiteX24" fmla="*/ 874059 w 2521323"/>
                <a:gd name="connsiteY24" fmla="*/ 1916205 h 2144805"/>
                <a:gd name="connsiteX25" fmla="*/ 907676 w 2521323"/>
                <a:gd name="connsiteY25" fmla="*/ 1902758 h 2144805"/>
                <a:gd name="connsiteX26" fmla="*/ 948018 w 2521323"/>
                <a:gd name="connsiteY26" fmla="*/ 1889311 h 2144805"/>
                <a:gd name="connsiteX27" fmla="*/ 968188 w 2521323"/>
                <a:gd name="connsiteY27" fmla="*/ 1875864 h 2144805"/>
                <a:gd name="connsiteX28" fmla="*/ 1021976 w 2521323"/>
                <a:gd name="connsiteY28" fmla="*/ 1862417 h 2144805"/>
                <a:gd name="connsiteX29" fmla="*/ 1082488 w 2521323"/>
                <a:gd name="connsiteY29" fmla="*/ 1842247 h 2144805"/>
                <a:gd name="connsiteX30" fmla="*/ 1122829 w 2521323"/>
                <a:gd name="connsiteY30" fmla="*/ 1828800 h 2144805"/>
                <a:gd name="connsiteX31" fmla="*/ 1169894 w 2521323"/>
                <a:gd name="connsiteY31" fmla="*/ 1815353 h 2144805"/>
                <a:gd name="connsiteX32" fmla="*/ 1230406 w 2521323"/>
                <a:gd name="connsiteY32" fmla="*/ 1788458 h 2144805"/>
                <a:gd name="connsiteX33" fmla="*/ 1277471 w 2521323"/>
                <a:gd name="connsiteY33" fmla="*/ 1775011 h 2144805"/>
                <a:gd name="connsiteX34" fmla="*/ 1297641 w 2521323"/>
                <a:gd name="connsiteY34" fmla="*/ 1761564 h 2144805"/>
                <a:gd name="connsiteX35" fmla="*/ 1317812 w 2521323"/>
                <a:gd name="connsiteY35" fmla="*/ 1754841 h 2144805"/>
                <a:gd name="connsiteX36" fmla="*/ 1371600 w 2521323"/>
                <a:gd name="connsiteY36" fmla="*/ 1734670 h 2144805"/>
                <a:gd name="connsiteX37" fmla="*/ 1411941 w 2521323"/>
                <a:gd name="connsiteY37" fmla="*/ 1721223 h 2144805"/>
                <a:gd name="connsiteX38" fmla="*/ 1620371 w 2521323"/>
                <a:gd name="connsiteY38" fmla="*/ 1721223 h 2144805"/>
                <a:gd name="connsiteX39" fmla="*/ 1674159 w 2521323"/>
                <a:gd name="connsiteY39" fmla="*/ 1694329 h 2144805"/>
                <a:gd name="connsiteX40" fmla="*/ 1714500 w 2521323"/>
                <a:gd name="connsiteY40" fmla="*/ 1680882 h 2144805"/>
                <a:gd name="connsiteX41" fmla="*/ 1734671 w 2521323"/>
                <a:gd name="connsiteY41" fmla="*/ 1674158 h 2144805"/>
                <a:gd name="connsiteX42" fmla="*/ 1768288 w 2521323"/>
                <a:gd name="connsiteY42" fmla="*/ 1633817 h 2144805"/>
                <a:gd name="connsiteX43" fmla="*/ 1795182 w 2521323"/>
                <a:gd name="connsiteY43" fmla="*/ 1586753 h 2144805"/>
                <a:gd name="connsiteX44" fmla="*/ 1822076 w 2521323"/>
                <a:gd name="connsiteY44" fmla="*/ 1546411 h 2144805"/>
                <a:gd name="connsiteX45" fmla="*/ 1848971 w 2521323"/>
                <a:gd name="connsiteY45" fmla="*/ 1506070 h 2144805"/>
                <a:gd name="connsiteX46" fmla="*/ 1882588 w 2521323"/>
                <a:gd name="connsiteY46" fmla="*/ 1445558 h 2144805"/>
                <a:gd name="connsiteX47" fmla="*/ 1902759 w 2521323"/>
                <a:gd name="connsiteY47" fmla="*/ 1432111 h 2144805"/>
                <a:gd name="connsiteX48" fmla="*/ 1922929 w 2521323"/>
                <a:gd name="connsiteY48" fmla="*/ 1385047 h 2144805"/>
                <a:gd name="connsiteX49" fmla="*/ 1929653 w 2521323"/>
                <a:gd name="connsiteY49" fmla="*/ 1364876 h 2144805"/>
                <a:gd name="connsiteX50" fmla="*/ 1956547 w 2521323"/>
                <a:gd name="connsiteY50" fmla="*/ 1331258 h 2144805"/>
                <a:gd name="connsiteX51" fmla="*/ 1983441 w 2521323"/>
                <a:gd name="connsiteY51" fmla="*/ 1284194 h 2144805"/>
                <a:gd name="connsiteX52" fmla="*/ 2010335 w 2521323"/>
                <a:gd name="connsiteY52" fmla="*/ 1243853 h 2144805"/>
                <a:gd name="connsiteX53" fmla="*/ 2023782 w 2521323"/>
                <a:gd name="connsiteY53" fmla="*/ 1230405 h 2144805"/>
                <a:gd name="connsiteX54" fmla="*/ 2050676 w 2521323"/>
                <a:gd name="connsiteY54" fmla="*/ 1190064 h 2144805"/>
                <a:gd name="connsiteX55" fmla="*/ 2064123 w 2521323"/>
                <a:gd name="connsiteY55" fmla="*/ 1169894 h 2144805"/>
                <a:gd name="connsiteX56" fmla="*/ 2077571 w 2521323"/>
                <a:gd name="connsiteY56" fmla="*/ 1156447 h 2144805"/>
                <a:gd name="connsiteX57" fmla="*/ 2104465 w 2521323"/>
                <a:gd name="connsiteY57" fmla="*/ 1109382 h 2144805"/>
                <a:gd name="connsiteX58" fmla="*/ 2131359 w 2521323"/>
                <a:gd name="connsiteY58" fmla="*/ 1069041 h 2144805"/>
                <a:gd name="connsiteX59" fmla="*/ 2138082 w 2521323"/>
                <a:gd name="connsiteY59" fmla="*/ 1048870 h 2144805"/>
                <a:gd name="connsiteX60" fmla="*/ 2158253 w 2521323"/>
                <a:gd name="connsiteY60" fmla="*/ 1021976 h 2144805"/>
                <a:gd name="connsiteX61" fmla="*/ 2171700 w 2521323"/>
                <a:gd name="connsiteY61" fmla="*/ 820270 h 2144805"/>
                <a:gd name="connsiteX62" fmla="*/ 2178423 w 2521323"/>
                <a:gd name="connsiteY62" fmla="*/ 800100 h 2144805"/>
                <a:gd name="connsiteX63" fmla="*/ 2191871 w 2521323"/>
                <a:gd name="connsiteY63" fmla="*/ 779929 h 2144805"/>
                <a:gd name="connsiteX64" fmla="*/ 2212041 w 2521323"/>
                <a:gd name="connsiteY64" fmla="*/ 739588 h 2144805"/>
                <a:gd name="connsiteX65" fmla="*/ 2225488 w 2521323"/>
                <a:gd name="connsiteY65" fmla="*/ 699247 h 2144805"/>
                <a:gd name="connsiteX66" fmla="*/ 2265829 w 2521323"/>
                <a:gd name="connsiteY66" fmla="*/ 638735 h 2144805"/>
                <a:gd name="connsiteX67" fmla="*/ 2279276 w 2521323"/>
                <a:gd name="connsiteY67" fmla="*/ 618564 h 2144805"/>
                <a:gd name="connsiteX68" fmla="*/ 2292723 w 2521323"/>
                <a:gd name="connsiteY68" fmla="*/ 598394 h 2144805"/>
                <a:gd name="connsiteX69" fmla="*/ 2306171 w 2521323"/>
                <a:gd name="connsiteY69" fmla="*/ 571500 h 2144805"/>
                <a:gd name="connsiteX70" fmla="*/ 2319618 w 2521323"/>
                <a:gd name="connsiteY70" fmla="*/ 551329 h 2144805"/>
                <a:gd name="connsiteX71" fmla="*/ 2333065 w 2521323"/>
                <a:gd name="connsiteY71" fmla="*/ 517711 h 2144805"/>
                <a:gd name="connsiteX72" fmla="*/ 2339788 w 2521323"/>
                <a:gd name="connsiteY72" fmla="*/ 497541 h 2144805"/>
                <a:gd name="connsiteX73" fmla="*/ 2353235 w 2521323"/>
                <a:gd name="connsiteY73" fmla="*/ 477370 h 2144805"/>
                <a:gd name="connsiteX74" fmla="*/ 2366682 w 2521323"/>
                <a:gd name="connsiteY74" fmla="*/ 423582 h 2144805"/>
                <a:gd name="connsiteX75" fmla="*/ 2393576 w 2521323"/>
                <a:gd name="connsiteY75" fmla="*/ 356347 h 2144805"/>
                <a:gd name="connsiteX76" fmla="*/ 2413747 w 2521323"/>
                <a:gd name="connsiteY76" fmla="*/ 316005 h 2144805"/>
                <a:gd name="connsiteX77" fmla="*/ 2420471 w 2521323"/>
                <a:gd name="connsiteY77" fmla="*/ 295835 h 2144805"/>
                <a:gd name="connsiteX78" fmla="*/ 2447365 w 2521323"/>
                <a:gd name="connsiteY78" fmla="*/ 255494 h 2144805"/>
                <a:gd name="connsiteX79" fmla="*/ 2460812 w 2521323"/>
                <a:gd name="connsiteY79" fmla="*/ 215153 h 2144805"/>
                <a:gd name="connsiteX80" fmla="*/ 2467535 w 2521323"/>
                <a:gd name="connsiteY80" fmla="*/ 188258 h 2144805"/>
                <a:gd name="connsiteX81" fmla="*/ 2487706 w 2521323"/>
                <a:gd name="connsiteY81" fmla="*/ 168088 h 2144805"/>
                <a:gd name="connsiteX82" fmla="*/ 2514600 w 2521323"/>
                <a:gd name="connsiteY82" fmla="*/ 127747 h 2144805"/>
                <a:gd name="connsiteX83" fmla="*/ 2521323 w 2521323"/>
                <a:gd name="connsiteY83" fmla="*/ 107576 h 2144805"/>
                <a:gd name="connsiteX84" fmla="*/ 2514600 w 2521323"/>
                <a:gd name="connsiteY84" fmla="*/ 13447 h 2144805"/>
                <a:gd name="connsiteX85" fmla="*/ 2514600 w 2521323"/>
                <a:gd name="connsiteY85" fmla="*/ 0 h 214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521323" h="2144805">
                  <a:moveTo>
                    <a:pt x="0" y="1902758"/>
                  </a:moveTo>
                  <a:cubicBezTo>
                    <a:pt x="11206" y="1916205"/>
                    <a:pt x="23908" y="1928535"/>
                    <a:pt x="33618" y="1943100"/>
                  </a:cubicBezTo>
                  <a:cubicBezTo>
                    <a:pt x="37549" y="1948997"/>
                    <a:pt x="36410" y="1957373"/>
                    <a:pt x="40341" y="1963270"/>
                  </a:cubicBezTo>
                  <a:cubicBezTo>
                    <a:pt x="45615" y="1971182"/>
                    <a:pt x="54425" y="1976136"/>
                    <a:pt x="60512" y="1983441"/>
                  </a:cubicBezTo>
                  <a:cubicBezTo>
                    <a:pt x="65685" y="1989649"/>
                    <a:pt x="69477" y="1996888"/>
                    <a:pt x="73959" y="2003611"/>
                  </a:cubicBezTo>
                  <a:cubicBezTo>
                    <a:pt x="76200" y="2010335"/>
                    <a:pt x="75671" y="2018770"/>
                    <a:pt x="80682" y="2023782"/>
                  </a:cubicBezTo>
                  <a:cubicBezTo>
                    <a:pt x="92110" y="2035210"/>
                    <a:pt x="107576" y="2041711"/>
                    <a:pt x="121023" y="2050676"/>
                  </a:cubicBezTo>
                  <a:cubicBezTo>
                    <a:pt x="127747" y="2055158"/>
                    <a:pt x="135480" y="2058409"/>
                    <a:pt x="141194" y="2064123"/>
                  </a:cubicBezTo>
                  <a:cubicBezTo>
                    <a:pt x="147918" y="2070847"/>
                    <a:pt x="155278" y="2076989"/>
                    <a:pt x="161365" y="2084294"/>
                  </a:cubicBezTo>
                  <a:cubicBezTo>
                    <a:pt x="183776" y="2111187"/>
                    <a:pt x="163607" y="2099982"/>
                    <a:pt x="194982" y="2117911"/>
                  </a:cubicBezTo>
                  <a:cubicBezTo>
                    <a:pt x="203684" y="2122884"/>
                    <a:pt x="212570" y="2127636"/>
                    <a:pt x="221876" y="2131358"/>
                  </a:cubicBezTo>
                  <a:cubicBezTo>
                    <a:pt x="235037" y="2136622"/>
                    <a:pt x="262218" y="2144805"/>
                    <a:pt x="262218" y="2144805"/>
                  </a:cubicBezTo>
                  <a:cubicBezTo>
                    <a:pt x="307041" y="2142564"/>
                    <a:pt x="352031" y="2142548"/>
                    <a:pt x="396688" y="2138082"/>
                  </a:cubicBezTo>
                  <a:cubicBezTo>
                    <a:pt x="419430" y="2135808"/>
                    <a:pt x="442240" y="2131862"/>
                    <a:pt x="463923" y="2124635"/>
                  </a:cubicBezTo>
                  <a:lnTo>
                    <a:pt x="504265" y="2111188"/>
                  </a:lnTo>
                  <a:cubicBezTo>
                    <a:pt x="553400" y="2078431"/>
                    <a:pt x="491625" y="2118410"/>
                    <a:pt x="551329" y="2084294"/>
                  </a:cubicBezTo>
                  <a:cubicBezTo>
                    <a:pt x="558345" y="2080285"/>
                    <a:pt x="564406" y="2074716"/>
                    <a:pt x="571500" y="2070847"/>
                  </a:cubicBezTo>
                  <a:cubicBezTo>
                    <a:pt x="589098" y="2061248"/>
                    <a:pt x="608099" y="2054266"/>
                    <a:pt x="625288" y="2043953"/>
                  </a:cubicBezTo>
                  <a:cubicBezTo>
                    <a:pt x="636494" y="2037229"/>
                    <a:pt x="647009" y="2029190"/>
                    <a:pt x="658906" y="2023782"/>
                  </a:cubicBezTo>
                  <a:cubicBezTo>
                    <a:pt x="671810" y="2017917"/>
                    <a:pt x="699247" y="2010335"/>
                    <a:pt x="699247" y="2010335"/>
                  </a:cubicBezTo>
                  <a:cubicBezTo>
                    <a:pt x="727927" y="1991215"/>
                    <a:pt x="737537" y="1982399"/>
                    <a:pt x="766482" y="1969994"/>
                  </a:cubicBezTo>
                  <a:cubicBezTo>
                    <a:pt x="772996" y="1967202"/>
                    <a:pt x="780314" y="1966440"/>
                    <a:pt x="786653" y="1963270"/>
                  </a:cubicBezTo>
                  <a:cubicBezTo>
                    <a:pt x="793880" y="1959656"/>
                    <a:pt x="799596" y="1953437"/>
                    <a:pt x="806823" y="1949823"/>
                  </a:cubicBezTo>
                  <a:cubicBezTo>
                    <a:pt x="813162" y="1946654"/>
                    <a:pt x="820480" y="1945892"/>
                    <a:pt x="826994" y="1943100"/>
                  </a:cubicBezTo>
                  <a:cubicBezTo>
                    <a:pt x="909481" y="1907750"/>
                    <a:pt x="806554" y="1949959"/>
                    <a:pt x="874059" y="1916205"/>
                  </a:cubicBezTo>
                  <a:cubicBezTo>
                    <a:pt x="884854" y="1910807"/>
                    <a:pt x="896334" y="1906882"/>
                    <a:pt x="907676" y="1902758"/>
                  </a:cubicBezTo>
                  <a:cubicBezTo>
                    <a:pt x="920997" y="1897914"/>
                    <a:pt x="936224" y="1897174"/>
                    <a:pt x="948018" y="1889311"/>
                  </a:cubicBezTo>
                  <a:cubicBezTo>
                    <a:pt x="954741" y="1884829"/>
                    <a:pt x="960594" y="1878625"/>
                    <a:pt x="968188" y="1875864"/>
                  </a:cubicBezTo>
                  <a:cubicBezTo>
                    <a:pt x="985556" y="1869548"/>
                    <a:pt x="1004443" y="1868261"/>
                    <a:pt x="1021976" y="1862417"/>
                  </a:cubicBezTo>
                  <a:lnTo>
                    <a:pt x="1082488" y="1842247"/>
                  </a:lnTo>
                  <a:cubicBezTo>
                    <a:pt x="1082498" y="1842244"/>
                    <a:pt x="1122818" y="1828803"/>
                    <a:pt x="1122829" y="1828800"/>
                  </a:cubicBezTo>
                  <a:cubicBezTo>
                    <a:pt x="1136467" y="1825390"/>
                    <a:pt x="1156397" y="1821137"/>
                    <a:pt x="1169894" y="1815353"/>
                  </a:cubicBezTo>
                  <a:cubicBezTo>
                    <a:pt x="1210907" y="1797776"/>
                    <a:pt x="1183479" y="1804100"/>
                    <a:pt x="1230406" y="1788458"/>
                  </a:cubicBezTo>
                  <a:cubicBezTo>
                    <a:pt x="1243338" y="1784148"/>
                    <a:pt x="1264516" y="1781489"/>
                    <a:pt x="1277471" y="1775011"/>
                  </a:cubicBezTo>
                  <a:cubicBezTo>
                    <a:pt x="1284698" y="1771397"/>
                    <a:pt x="1290414" y="1765178"/>
                    <a:pt x="1297641" y="1761564"/>
                  </a:cubicBezTo>
                  <a:cubicBezTo>
                    <a:pt x="1303980" y="1758395"/>
                    <a:pt x="1311298" y="1757633"/>
                    <a:pt x="1317812" y="1754841"/>
                  </a:cubicBezTo>
                  <a:cubicBezTo>
                    <a:pt x="1387956" y="1724780"/>
                    <a:pt x="1302728" y="1755332"/>
                    <a:pt x="1371600" y="1734670"/>
                  </a:cubicBezTo>
                  <a:cubicBezTo>
                    <a:pt x="1385177" y="1730597"/>
                    <a:pt x="1411941" y="1721223"/>
                    <a:pt x="1411941" y="1721223"/>
                  </a:cubicBezTo>
                  <a:cubicBezTo>
                    <a:pt x="1459458" y="1723724"/>
                    <a:pt x="1565028" y="1735059"/>
                    <a:pt x="1620371" y="1721223"/>
                  </a:cubicBezTo>
                  <a:cubicBezTo>
                    <a:pt x="1639818" y="1716361"/>
                    <a:pt x="1655142" y="1700668"/>
                    <a:pt x="1674159" y="1694329"/>
                  </a:cubicBezTo>
                  <a:lnTo>
                    <a:pt x="1714500" y="1680882"/>
                  </a:lnTo>
                  <a:lnTo>
                    <a:pt x="1734671" y="1674158"/>
                  </a:lnTo>
                  <a:cubicBezTo>
                    <a:pt x="1746788" y="1662041"/>
                    <a:pt x="1761267" y="1650199"/>
                    <a:pt x="1768288" y="1633817"/>
                  </a:cubicBezTo>
                  <a:cubicBezTo>
                    <a:pt x="1788605" y="1586412"/>
                    <a:pt x="1756865" y="1625070"/>
                    <a:pt x="1795182" y="1586753"/>
                  </a:cubicBezTo>
                  <a:cubicBezTo>
                    <a:pt x="1811170" y="1538793"/>
                    <a:pt x="1788501" y="1596774"/>
                    <a:pt x="1822076" y="1546411"/>
                  </a:cubicBezTo>
                  <a:cubicBezTo>
                    <a:pt x="1860995" y="1488033"/>
                    <a:pt x="1784628" y="1570413"/>
                    <a:pt x="1848971" y="1506070"/>
                  </a:cubicBezTo>
                  <a:cubicBezTo>
                    <a:pt x="1855977" y="1485051"/>
                    <a:pt x="1862772" y="1458768"/>
                    <a:pt x="1882588" y="1445558"/>
                  </a:cubicBezTo>
                  <a:lnTo>
                    <a:pt x="1902759" y="1432111"/>
                  </a:lnTo>
                  <a:cubicBezTo>
                    <a:pt x="1916750" y="1376141"/>
                    <a:pt x="1899714" y="1431476"/>
                    <a:pt x="1922929" y="1385047"/>
                  </a:cubicBezTo>
                  <a:cubicBezTo>
                    <a:pt x="1926099" y="1378708"/>
                    <a:pt x="1925897" y="1370886"/>
                    <a:pt x="1929653" y="1364876"/>
                  </a:cubicBezTo>
                  <a:cubicBezTo>
                    <a:pt x="1937259" y="1352707"/>
                    <a:pt x="1947582" y="1342464"/>
                    <a:pt x="1956547" y="1331258"/>
                  </a:cubicBezTo>
                  <a:cubicBezTo>
                    <a:pt x="1967751" y="1297649"/>
                    <a:pt x="1957539" y="1321198"/>
                    <a:pt x="1983441" y="1284194"/>
                  </a:cubicBezTo>
                  <a:cubicBezTo>
                    <a:pt x="1992709" y="1270954"/>
                    <a:pt x="1998908" y="1255281"/>
                    <a:pt x="2010335" y="1243853"/>
                  </a:cubicBezTo>
                  <a:cubicBezTo>
                    <a:pt x="2014817" y="1239370"/>
                    <a:pt x="2019979" y="1235476"/>
                    <a:pt x="2023782" y="1230405"/>
                  </a:cubicBezTo>
                  <a:cubicBezTo>
                    <a:pt x="2033479" y="1217476"/>
                    <a:pt x="2041711" y="1203511"/>
                    <a:pt x="2050676" y="1190064"/>
                  </a:cubicBezTo>
                  <a:cubicBezTo>
                    <a:pt x="2055158" y="1183341"/>
                    <a:pt x="2058409" y="1175608"/>
                    <a:pt x="2064123" y="1169894"/>
                  </a:cubicBezTo>
                  <a:lnTo>
                    <a:pt x="2077571" y="1156447"/>
                  </a:lnTo>
                  <a:cubicBezTo>
                    <a:pt x="2089331" y="1109402"/>
                    <a:pt x="2074949" y="1147331"/>
                    <a:pt x="2104465" y="1109382"/>
                  </a:cubicBezTo>
                  <a:cubicBezTo>
                    <a:pt x="2114387" y="1096625"/>
                    <a:pt x="2131359" y="1069041"/>
                    <a:pt x="2131359" y="1069041"/>
                  </a:cubicBezTo>
                  <a:cubicBezTo>
                    <a:pt x="2133600" y="1062317"/>
                    <a:pt x="2134566" y="1055024"/>
                    <a:pt x="2138082" y="1048870"/>
                  </a:cubicBezTo>
                  <a:cubicBezTo>
                    <a:pt x="2143642" y="1039140"/>
                    <a:pt x="2156772" y="1033084"/>
                    <a:pt x="2158253" y="1021976"/>
                  </a:cubicBezTo>
                  <a:cubicBezTo>
                    <a:pt x="2181618" y="846738"/>
                    <a:pt x="2148251" y="902341"/>
                    <a:pt x="2171700" y="820270"/>
                  </a:cubicBezTo>
                  <a:cubicBezTo>
                    <a:pt x="2173647" y="813456"/>
                    <a:pt x="2175254" y="806439"/>
                    <a:pt x="2178423" y="800100"/>
                  </a:cubicBezTo>
                  <a:cubicBezTo>
                    <a:pt x="2182037" y="792872"/>
                    <a:pt x="2187388" y="786653"/>
                    <a:pt x="2191871" y="779929"/>
                  </a:cubicBezTo>
                  <a:cubicBezTo>
                    <a:pt x="2216385" y="706379"/>
                    <a:pt x="2177291" y="817775"/>
                    <a:pt x="2212041" y="739588"/>
                  </a:cubicBezTo>
                  <a:cubicBezTo>
                    <a:pt x="2217798" y="726635"/>
                    <a:pt x="2217626" y="711041"/>
                    <a:pt x="2225488" y="699247"/>
                  </a:cubicBezTo>
                  <a:lnTo>
                    <a:pt x="2265829" y="638735"/>
                  </a:lnTo>
                  <a:lnTo>
                    <a:pt x="2279276" y="618564"/>
                  </a:lnTo>
                  <a:cubicBezTo>
                    <a:pt x="2283758" y="611841"/>
                    <a:pt x="2289109" y="605621"/>
                    <a:pt x="2292723" y="598394"/>
                  </a:cubicBezTo>
                  <a:cubicBezTo>
                    <a:pt x="2297206" y="589429"/>
                    <a:pt x="2301198" y="580202"/>
                    <a:pt x="2306171" y="571500"/>
                  </a:cubicBezTo>
                  <a:cubicBezTo>
                    <a:pt x="2310180" y="564484"/>
                    <a:pt x="2316004" y="558557"/>
                    <a:pt x="2319618" y="551329"/>
                  </a:cubicBezTo>
                  <a:cubicBezTo>
                    <a:pt x="2325015" y="540534"/>
                    <a:pt x="2328827" y="529012"/>
                    <a:pt x="2333065" y="517711"/>
                  </a:cubicBezTo>
                  <a:cubicBezTo>
                    <a:pt x="2335553" y="511075"/>
                    <a:pt x="2336619" y="503880"/>
                    <a:pt x="2339788" y="497541"/>
                  </a:cubicBezTo>
                  <a:cubicBezTo>
                    <a:pt x="2343402" y="490313"/>
                    <a:pt x="2349621" y="484598"/>
                    <a:pt x="2353235" y="477370"/>
                  </a:cubicBezTo>
                  <a:cubicBezTo>
                    <a:pt x="2363302" y="457237"/>
                    <a:pt x="2359007" y="446608"/>
                    <a:pt x="2366682" y="423582"/>
                  </a:cubicBezTo>
                  <a:cubicBezTo>
                    <a:pt x="2394513" y="340086"/>
                    <a:pt x="2365582" y="468314"/>
                    <a:pt x="2393576" y="356347"/>
                  </a:cubicBezTo>
                  <a:cubicBezTo>
                    <a:pt x="2401838" y="323303"/>
                    <a:pt x="2393766" y="335987"/>
                    <a:pt x="2413747" y="316005"/>
                  </a:cubicBezTo>
                  <a:cubicBezTo>
                    <a:pt x="2415988" y="309282"/>
                    <a:pt x="2417029" y="302030"/>
                    <a:pt x="2420471" y="295835"/>
                  </a:cubicBezTo>
                  <a:cubicBezTo>
                    <a:pt x="2428320" y="281708"/>
                    <a:pt x="2447365" y="255494"/>
                    <a:pt x="2447365" y="255494"/>
                  </a:cubicBezTo>
                  <a:cubicBezTo>
                    <a:pt x="2451847" y="242047"/>
                    <a:pt x="2457375" y="228904"/>
                    <a:pt x="2460812" y="215153"/>
                  </a:cubicBezTo>
                  <a:cubicBezTo>
                    <a:pt x="2463053" y="206188"/>
                    <a:pt x="2462950" y="196281"/>
                    <a:pt x="2467535" y="188258"/>
                  </a:cubicBezTo>
                  <a:cubicBezTo>
                    <a:pt x="2472252" y="180002"/>
                    <a:pt x="2481868" y="175593"/>
                    <a:pt x="2487706" y="168088"/>
                  </a:cubicBezTo>
                  <a:cubicBezTo>
                    <a:pt x="2497628" y="155331"/>
                    <a:pt x="2514600" y="127747"/>
                    <a:pt x="2514600" y="127747"/>
                  </a:cubicBezTo>
                  <a:cubicBezTo>
                    <a:pt x="2516841" y="121023"/>
                    <a:pt x="2521323" y="114663"/>
                    <a:pt x="2521323" y="107576"/>
                  </a:cubicBezTo>
                  <a:cubicBezTo>
                    <a:pt x="2521323" y="76120"/>
                    <a:pt x="2516562" y="44842"/>
                    <a:pt x="2514600" y="13447"/>
                  </a:cubicBezTo>
                  <a:cubicBezTo>
                    <a:pt x="2514320" y="8973"/>
                    <a:pt x="2514600" y="4482"/>
                    <a:pt x="25146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04F62A12-1A1D-418C-8385-BE6DA72A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5827" y="3514257"/>
              <a:ext cx="388601" cy="487158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AF740FA-848F-4838-8388-50BEB4326940}"/>
              </a:ext>
            </a:extLst>
          </p:cNvPr>
          <p:cNvGrpSpPr/>
          <p:nvPr/>
        </p:nvGrpSpPr>
        <p:grpSpPr>
          <a:xfrm>
            <a:off x="2577932" y="4404944"/>
            <a:ext cx="2754601" cy="2172236"/>
            <a:chOff x="2410140" y="4755950"/>
            <a:chExt cx="2480361" cy="2018239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EE6548E3-E2BC-42A0-AF76-DCB26DCB56B0}"/>
                </a:ext>
              </a:extLst>
            </p:cNvPr>
            <p:cNvGrpSpPr/>
            <p:nvPr/>
          </p:nvGrpSpPr>
          <p:grpSpPr>
            <a:xfrm>
              <a:off x="2410140" y="4755950"/>
              <a:ext cx="2003746" cy="2018239"/>
              <a:chOff x="1572355" y="3855699"/>
              <a:chExt cx="2003746" cy="2018239"/>
            </a:xfrm>
          </p:grpSpPr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CAC21E40-2BE7-4127-A016-272302542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759977" y="3855699"/>
                <a:ext cx="1335482" cy="1174665"/>
              </a:xfrm>
              <a:prstGeom prst="rect">
                <a:avLst/>
              </a:prstGeom>
            </p:spPr>
          </p:pic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B5F1EA38-7EE3-42D5-BD69-239EAC415E58}"/>
                  </a:ext>
                </a:extLst>
              </p:cNvPr>
              <p:cNvSpPr txBox="1"/>
              <p:nvPr/>
            </p:nvSpPr>
            <p:spPr>
              <a:xfrm>
                <a:off x="1572355" y="5030364"/>
                <a:ext cx="2003746" cy="843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     10 kW à 300 kW</a:t>
                </a:r>
              </a:p>
              <a:p>
                <a:endParaRPr lang="fr-FR" sz="1100" dirty="0"/>
              </a:p>
              <a:p>
                <a:r>
                  <a:rPr lang="fr-FR" sz="2400" dirty="0">
                    <a:sym typeface="Wingdings" panose="05000000000000000000" pitchFamily="2" charset="2"/>
                  </a:rPr>
                  <a:t> 100 à 3 000 x</a:t>
                </a:r>
                <a:endParaRPr lang="fr-FR" sz="2400" dirty="0"/>
              </a:p>
            </p:txBody>
          </p:sp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B25981BB-1E1A-49FE-9F4D-451084BA44E3}"/>
                  </a:ext>
                </a:extLst>
              </p:cNvPr>
              <p:cNvPicPr/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02080" y="5015389"/>
                <a:ext cx="288966" cy="363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D29A9198-8F2E-467F-A500-4B66F2D79E54}"/>
                </a:ext>
              </a:extLst>
            </p:cNvPr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08965" y="6201445"/>
              <a:ext cx="581536" cy="54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itre 1">
            <a:extLst>
              <a:ext uri="{FF2B5EF4-FFF2-40B4-BE49-F238E27FC236}">
                <a16:creationId xmlns:a16="http://schemas.microsoft.com/office/drawing/2014/main" id="{241EADB4-77E1-4C91-8D9D-E5A5070D1B1C}"/>
              </a:ext>
            </a:extLst>
          </p:cNvPr>
          <p:cNvSpPr txBox="1">
            <a:spLocks/>
          </p:cNvSpPr>
          <p:nvPr/>
        </p:nvSpPr>
        <p:spPr>
          <a:xfrm>
            <a:off x="2621063" y="867402"/>
            <a:ext cx="3077093" cy="8266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d’énergie !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D542B26-DD74-A74F-DB50-AA5C65E886FA}"/>
              </a:ext>
            </a:extLst>
          </p:cNvPr>
          <p:cNvGrpSpPr/>
          <p:nvPr/>
        </p:nvGrpSpPr>
        <p:grpSpPr>
          <a:xfrm>
            <a:off x="50093" y="3135701"/>
            <a:ext cx="3229708" cy="2651952"/>
            <a:chOff x="50093" y="3135701"/>
            <a:chExt cx="3229708" cy="265195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22A8142-83CF-5F48-6C26-EE80E0A5F650}"/>
                </a:ext>
              </a:extLst>
            </p:cNvPr>
            <p:cNvGrpSpPr/>
            <p:nvPr/>
          </p:nvGrpSpPr>
          <p:grpSpPr>
            <a:xfrm>
              <a:off x="50093" y="3135701"/>
              <a:ext cx="3229708" cy="2651952"/>
              <a:chOff x="10780" y="3184380"/>
              <a:chExt cx="3229708" cy="2651952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445EF021-9C52-441F-A695-843E6400EF84}"/>
                  </a:ext>
                </a:extLst>
              </p:cNvPr>
              <p:cNvGrpSpPr/>
              <p:nvPr/>
            </p:nvGrpSpPr>
            <p:grpSpPr>
              <a:xfrm>
                <a:off x="29705" y="3184380"/>
                <a:ext cx="3210783" cy="2651952"/>
                <a:chOff x="-8796" y="3107378"/>
                <a:chExt cx="3210783" cy="2651952"/>
              </a:xfrm>
            </p:grpSpPr>
            <p:pic>
              <p:nvPicPr>
                <p:cNvPr id="59" name="Picture 1035">
                  <a:extLst>
                    <a:ext uri="{FF2B5EF4-FFF2-40B4-BE49-F238E27FC236}">
                      <a16:creationId xmlns:a16="http://schemas.microsoft.com/office/drawing/2014/main" id="{87975A57-F02C-4B42-884A-E7D24527B5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630"/>
                <a:stretch/>
              </p:blipFill>
              <p:spPr bwMode="auto">
                <a:xfrm>
                  <a:off x="1763192" y="3107378"/>
                  <a:ext cx="1438795" cy="8444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6769E8F6-0A4B-4A40-BCFC-72492FA0A30D}"/>
                    </a:ext>
                  </a:extLst>
                </p:cNvPr>
                <p:cNvSpPr txBox="1"/>
                <p:nvPr/>
              </p:nvSpPr>
              <p:spPr>
                <a:xfrm>
                  <a:off x="-8796" y="4702713"/>
                  <a:ext cx="19379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100 MW</a:t>
                  </a:r>
                </a:p>
                <a:p>
                  <a:r>
                    <a:rPr lang="fr-FR" dirty="0">
                      <a:sym typeface="Wingdings" panose="05000000000000000000" pitchFamily="2" charset="2"/>
                    </a:rPr>
                    <a:t></a:t>
                  </a:r>
                  <a:endParaRPr lang="fr-FR" dirty="0"/>
                </a:p>
                <a:p>
                  <a:r>
                    <a:rPr lang="fr-FR" sz="2400" dirty="0">
                      <a:sym typeface="Wingdings" panose="05000000000000000000" pitchFamily="2" charset="2"/>
                    </a:rPr>
                    <a:t>10 000 000 x </a:t>
                  </a:r>
                  <a:endParaRPr lang="fr-FR" sz="2400" dirty="0"/>
                </a:p>
              </p:txBody>
            </p:sp>
            <p:pic>
              <p:nvPicPr>
                <p:cNvPr id="55" name="Image 54">
                  <a:extLst>
                    <a:ext uri="{FF2B5EF4-FFF2-40B4-BE49-F238E27FC236}">
                      <a16:creationId xmlns:a16="http://schemas.microsoft.com/office/drawing/2014/main" id="{8EC99FD4-8B98-4456-8DEB-7BF7FF845D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1959" y="4995947"/>
                  <a:ext cx="769418" cy="763383"/>
                </a:xfrm>
                <a:prstGeom prst="rect">
                  <a:avLst/>
                </a:prstGeom>
              </p:spPr>
            </p:pic>
          </p:grp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AA57A518-301B-1A1E-53A2-6DA0DD72E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80" y="3477679"/>
                <a:ext cx="2936006" cy="1328543"/>
              </a:xfrm>
              <a:prstGeom prst="rect">
                <a:avLst/>
              </a:prstGeom>
            </p:spPr>
          </p:pic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E33A6C8-4C4F-1F8F-4E75-C0D19B3230AD}"/>
                </a:ext>
              </a:extLst>
            </p:cNvPr>
            <p:cNvSpPr txBox="1"/>
            <p:nvPr/>
          </p:nvSpPr>
          <p:spPr>
            <a:xfrm>
              <a:off x="2053500" y="4773661"/>
              <a:ext cx="564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Bras : </a:t>
              </a:r>
            </a:p>
            <a:p>
              <a:r>
                <a:rPr lang="fr-FR" sz="1200" dirty="0"/>
                <a:t>10 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85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73616" y="6517853"/>
            <a:ext cx="370384" cy="340147"/>
          </a:xfrm>
        </p:spPr>
        <p:txBody>
          <a:bodyPr/>
          <a:lstStyle/>
          <a:p>
            <a:fld id="{429B0043-BDCD-4051-82B8-E845CDAC6EE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6510" y="181014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Difficile de faire mieux que le pétrole !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44016" y="1377205"/>
            <a:ext cx="29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1 L d’huile</a:t>
            </a:r>
          </a:p>
          <a:p>
            <a:r>
              <a:rPr lang="fr-FR" sz="2400" dirty="0">
                <a:solidFill>
                  <a:srgbClr val="FF0000"/>
                </a:solidFill>
              </a:rPr>
              <a:t>minérale </a:t>
            </a:r>
          </a:p>
          <a:p>
            <a:r>
              <a:rPr lang="fr-FR" sz="2400" dirty="0">
                <a:solidFill>
                  <a:srgbClr val="FF0000"/>
                </a:solidFill>
              </a:rPr>
              <a:t>ou végétale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58348" y="1682485"/>
            <a:ext cx="196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10 kWh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DD19D1F-1B53-5758-9FD6-947951AF98F6}"/>
              </a:ext>
            </a:extLst>
          </p:cNvPr>
          <p:cNvGrpSpPr/>
          <p:nvPr/>
        </p:nvGrpSpPr>
        <p:grpSpPr>
          <a:xfrm>
            <a:off x="0" y="3605904"/>
            <a:ext cx="9080158" cy="2484866"/>
            <a:chOff x="-736339" y="4096660"/>
            <a:chExt cx="9080158" cy="248486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34283EB-D4C3-31FE-4F87-530A2F095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36339" y="4096660"/>
              <a:ext cx="5434935" cy="2484866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373CF1D-B976-478B-B8F1-56DB2C120416}"/>
                </a:ext>
              </a:extLst>
            </p:cNvPr>
            <p:cNvSpPr txBox="1"/>
            <p:nvPr/>
          </p:nvSpPr>
          <p:spPr>
            <a:xfrm>
              <a:off x="4698596" y="5115741"/>
              <a:ext cx="36452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0000"/>
                  </a:solidFill>
                </a:rPr>
                <a:t>250 km en bus colza </a:t>
              </a:r>
            </a:p>
            <a:p>
              <a:r>
                <a:rPr lang="fr-FR" sz="2800" b="1" dirty="0">
                  <a:solidFill>
                    <a:srgbClr val="FF0000"/>
                  </a:solidFill>
                </a:rPr>
                <a:t>= nourriture d’une personne pendant 1 an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F3C8E00-BBF1-1C2A-DDF4-CDA9577E0A5A}"/>
              </a:ext>
            </a:extLst>
          </p:cNvPr>
          <p:cNvGrpSpPr/>
          <p:nvPr/>
        </p:nvGrpSpPr>
        <p:grpSpPr>
          <a:xfrm>
            <a:off x="4698596" y="1515870"/>
            <a:ext cx="3074914" cy="1834507"/>
            <a:chOff x="-174781" y="1103695"/>
            <a:chExt cx="4184066" cy="249623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964AC40-ED31-A555-7EB9-24A18ACE2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7510" y="1103695"/>
              <a:ext cx="2771775" cy="196215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51BBF84-F76F-4EB5-1BAE-D1C509108A0E}"/>
                </a:ext>
              </a:extLst>
            </p:cNvPr>
            <p:cNvSpPr txBox="1"/>
            <p:nvPr/>
          </p:nvSpPr>
          <p:spPr>
            <a:xfrm>
              <a:off x="-174781" y="1475420"/>
              <a:ext cx="4172641" cy="2124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= 100 W</a:t>
              </a:r>
            </a:p>
            <a:p>
              <a:r>
                <a:rPr lang="fr-FR" sz="2400" b="1" dirty="0"/>
                <a:t> </a:t>
              </a:r>
            </a:p>
            <a:p>
              <a:endParaRPr lang="fr-FR" sz="2400" b="1" dirty="0"/>
            </a:p>
            <a:p>
              <a:r>
                <a:rPr lang="fr-FR" sz="2400" b="1" dirty="0"/>
                <a:t>Pendant 100 h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07241ACC-43E1-E86B-FEC0-A07E0FDC73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0" y="1308547"/>
            <a:ext cx="496496" cy="144984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2E8D28-6CE1-1C5B-237E-FADE7A65C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766" y="1377205"/>
            <a:ext cx="455079" cy="13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73616" y="6517853"/>
            <a:ext cx="370384" cy="340147"/>
          </a:xfrm>
        </p:spPr>
        <p:txBody>
          <a:bodyPr/>
          <a:lstStyle/>
          <a:p>
            <a:fld id="{429B0043-BDCD-4051-82B8-E845CDAC6EE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401755" y="128017"/>
            <a:ext cx="6524665" cy="117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Besoins énergétiques français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Ordres de grandeur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9740" y="1395686"/>
            <a:ext cx="829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Consommation primaire</a:t>
            </a:r>
          </a:p>
          <a:p>
            <a:r>
              <a:rPr lang="fr-FR" sz="3600" b="1" dirty="0"/>
              <a:t>France : 2700 TWh/an </a:t>
            </a:r>
            <a:r>
              <a:rPr lang="fr-FR" sz="2800" dirty="0"/>
              <a:t>(40 MWh/an </a:t>
            </a:r>
            <a:r>
              <a:rPr lang="fr-FR" sz="2400" dirty="0"/>
              <a:t>par habitant)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479740" y="2820604"/>
            <a:ext cx="83686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Consommation finale</a:t>
            </a:r>
          </a:p>
          <a:p>
            <a:r>
              <a:rPr lang="fr-FR" sz="3600" b="1" dirty="0"/>
              <a:t>France : 1600 TWh/an </a:t>
            </a:r>
          </a:p>
          <a:p>
            <a:pPr defTabSz="360363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≈</a:t>
            </a:r>
            <a:r>
              <a:rPr lang="fr-FR" sz="2800" dirty="0"/>
              <a:t> 25 MWh /an    et par habitant</a:t>
            </a:r>
          </a:p>
          <a:p>
            <a:pPr defTabSz="360363"/>
            <a:r>
              <a:rPr lang="fr-FR" sz="2800" dirty="0"/>
              <a:t>	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fr-FR" sz="2800" dirty="0"/>
              <a:t> 68 kWh   /jour et par habitant</a:t>
            </a:r>
          </a:p>
          <a:p>
            <a:pPr defTabSz="360363"/>
            <a:r>
              <a:rPr lang="fr-FR" dirty="0">
                <a:solidFill>
                  <a:srgbClr val="0000FF"/>
                </a:solidFill>
              </a:rPr>
              <a:t>						dont </a:t>
            </a:r>
            <a:r>
              <a:rPr lang="fr-FR" dirty="0">
                <a:solidFill>
                  <a:srgbClr val="0000FF"/>
                </a:solidFill>
                <a:sym typeface="Wingdings" panose="05000000000000000000" pitchFamily="2" charset="2"/>
              </a:rPr>
              <a:t>17 kWh électrique </a:t>
            </a:r>
          </a:p>
          <a:p>
            <a:pPr defTabSz="360363"/>
            <a:r>
              <a:rPr lang="fr-FR" dirty="0">
                <a:solidFill>
                  <a:srgbClr val="0000FF"/>
                </a:solidFill>
                <a:sym typeface="Wingdings" panose="05000000000000000000" pitchFamily="2" charset="2"/>
              </a:rPr>
              <a:t>				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reste principalement en pétrole et gaz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defTabSz="360363"/>
            <a:r>
              <a:rPr lang="fr-FR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fr-FR" sz="9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9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9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9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900" dirty="0">
                <a:solidFill>
                  <a:schemeClr val="accent2">
                    <a:lumMod val="50000"/>
                  </a:schemeClr>
                </a:solidFill>
              </a:rPr>
              <a:t>				 </a:t>
            </a:r>
            <a:r>
              <a:rPr lang="fr-FR" sz="900" dirty="0">
                <a:hlinkClick r:id="rId3"/>
              </a:rPr>
              <a:t>statistiques.developpement-durable.gouv.fr/chiffres-cles-de-lenergie-edition-2021</a:t>
            </a:r>
            <a:endParaRPr lang="fr-FR" sz="9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6DD2D1-833F-8A30-7E88-E2ED101C1587}"/>
              </a:ext>
            </a:extLst>
          </p:cNvPr>
          <p:cNvSpPr txBox="1"/>
          <p:nvPr/>
        </p:nvSpPr>
        <p:spPr>
          <a:xfrm>
            <a:off x="479740" y="5404742"/>
            <a:ext cx="64931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0363"/>
            <a:r>
              <a:rPr lang="fr-FR" sz="1800" dirty="0"/>
              <a:t>si le travail produit par un humain = 0,15 à 0,2 kWh/j </a:t>
            </a:r>
          </a:p>
          <a:p>
            <a:pPr defTabSz="360363"/>
            <a:r>
              <a:rPr lang="fr-FR" sz="18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		</a:t>
            </a:r>
            <a:r>
              <a:rPr lang="fr-FR" sz="1800" dirty="0">
                <a:sym typeface="Wingdings" panose="05000000000000000000" pitchFamily="2" charset="2"/>
              </a:rPr>
              <a:t>	 </a:t>
            </a:r>
            <a:r>
              <a:rPr lang="fr-F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400 esclaves énergétiques</a:t>
            </a:r>
            <a:endParaRPr lang="fr-F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00" y="782280"/>
            <a:ext cx="8229600" cy="1143000"/>
          </a:xfrm>
          <a:noFill/>
        </p:spPr>
        <p:txBody>
          <a:bodyPr>
            <a:normAutofit/>
          </a:bodyPr>
          <a:lstStyle/>
          <a:p>
            <a:pPr lvl="0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que l’énergie 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5415" y="3195975"/>
            <a:ext cx="78931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l’énergie ne se fabrique pas,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elle se</a:t>
            </a:r>
            <a:r>
              <a:rPr kumimoji="0" lang="fr-FR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transforme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(elle change de forme)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05980" y="2075721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énergie  &lt; latin </a:t>
            </a:r>
            <a:r>
              <a:rPr lang="fr-FR" sz="28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energia</a:t>
            </a:r>
            <a:r>
              <a:rPr lang="fr-FR" sz="28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&lt; grec </a:t>
            </a:r>
            <a:r>
              <a:rPr lang="fr-FR" sz="28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enérgeia</a:t>
            </a:r>
            <a:r>
              <a:rPr lang="fr-FR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« force en action »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730424" cy="404664"/>
          </a:xfrm>
        </p:spPr>
        <p:txBody>
          <a:bodyPr/>
          <a:lstStyle/>
          <a:p>
            <a:fld id="{429B0043-BDCD-4051-82B8-E845CDAC6EE6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508104" y="508518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80112" y="38610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52120" y="28529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6BB89B-AB3F-4F96-A8AC-600D3984C94F}"/>
              </a:ext>
            </a:extLst>
          </p:cNvPr>
          <p:cNvSpPr txBox="1"/>
          <p:nvPr/>
        </p:nvSpPr>
        <p:spPr>
          <a:xfrm>
            <a:off x="3270325" y="6142616"/>
            <a:ext cx="2294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Sources : </a:t>
            </a:r>
            <a:r>
              <a:rPr lang="fr-FR" sz="1400" dirty="0" err="1"/>
              <a:t>statistic</a:t>
            </a:r>
            <a:r>
              <a:rPr lang="fr-FR" sz="1400" dirty="0"/>
              <a:t> </a:t>
            </a:r>
            <a:r>
              <a:rPr lang="fr-FR" sz="1400" dirty="0" err="1"/>
              <a:t>oil</a:t>
            </a:r>
            <a:r>
              <a:rPr lang="fr-FR" sz="1400" dirty="0"/>
              <a:t> BP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A8B0FF-D682-41BC-D74A-D645255C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54" y="954029"/>
            <a:ext cx="7752400" cy="5240879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F4979E37-0715-1D3E-AA04-0D4004344D32}"/>
              </a:ext>
            </a:extLst>
          </p:cNvPr>
          <p:cNvGrpSpPr/>
          <p:nvPr/>
        </p:nvGrpSpPr>
        <p:grpSpPr>
          <a:xfrm>
            <a:off x="4815218" y="1426139"/>
            <a:ext cx="2212942" cy="375744"/>
            <a:chOff x="4824454" y="1426139"/>
            <a:chExt cx="2212942" cy="375744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5FB38CB1-7520-3452-A0AF-BC03C43A19F2}"/>
                </a:ext>
              </a:extLst>
            </p:cNvPr>
            <p:cNvGrpSpPr/>
            <p:nvPr/>
          </p:nvGrpSpPr>
          <p:grpSpPr>
            <a:xfrm>
              <a:off x="6012160" y="1598683"/>
              <a:ext cx="1025236" cy="203200"/>
              <a:chOff x="3925455" y="1736436"/>
              <a:chExt cx="1025236" cy="203200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B034C79F-DCE7-402B-3EA0-A4AF2CA33410}"/>
                  </a:ext>
                </a:extLst>
              </p:cNvPr>
              <p:cNvCxnSpPr/>
              <p:nvPr/>
            </p:nvCxnSpPr>
            <p:spPr>
              <a:xfrm>
                <a:off x="3925455" y="1736436"/>
                <a:ext cx="1016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A5B68EB3-C4E1-67EE-8E2D-B8D3675349AE}"/>
                  </a:ext>
                </a:extLst>
              </p:cNvPr>
              <p:cNvCxnSpPr/>
              <p:nvPr/>
            </p:nvCxnSpPr>
            <p:spPr>
              <a:xfrm>
                <a:off x="4950691" y="1736436"/>
                <a:ext cx="0" cy="2032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B329132-6E46-FDD9-2AB6-A4DAD00378EA}"/>
                </a:ext>
              </a:extLst>
            </p:cNvPr>
            <p:cNvSpPr txBox="1"/>
            <p:nvPr/>
          </p:nvSpPr>
          <p:spPr>
            <a:xfrm>
              <a:off x="4824454" y="1426139"/>
              <a:ext cx="1222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Crise Covid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241C7C9-F06B-ED0F-5700-2233AF6ABFB4}"/>
              </a:ext>
            </a:extLst>
          </p:cNvPr>
          <p:cNvGrpSpPr/>
          <p:nvPr/>
        </p:nvGrpSpPr>
        <p:grpSpPr>
          <a:xfrm>
            <a:off x="3394263" y="1869303"/>
            <a:ext cx="2530648" cy="387866"/>
            <a:chOff x="4506748" y="1414017"/>
            <a:chExt cx="2530648" cy="387866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C700D4D-D468-8262-A275-8A103D7B2B26}"/>
                </a:ext>
              </a:extLst>
            </p:cNvPr>
            <p:cNvGrpSpPr/>
            <p:nvPr/>
          </p:nvGrpSpPr>
          <p:grpSpPr>
            <a:xfrm>
              <a:off x="6012160" y="1598683"/>
              <a:ext cx="1025236" cy="203200"/>
              <a:chOff x="3925455" y="1736436"/>
              <a:chExt cx="1025236" cy="203200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A776FB99-67ED-A6AD-97B4-B4A3CFE116CE}"/>
                  </a:ext>
                </a:extLst>
              </p:cNvPr>
              <p:cNvCxnSpPr/>
              <p:nvPr/>
            </p:nvCxnSpPr>
            <p:spPr>
              <a:xfrm>
                <a:off x="3925455" y="1736436"/>
                <a:ext cx="1016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460EE24B-FEB2-582E-CD54-50D93DB1819D}"/>
                  </a:ext>
                </a:extLst>
              </p:cNvPr>
              <p:cNvCxnSpPr/>
              <p:nvPr/>
            </p:nvCxnSpPr>
            <p:spPr>
              <a:xfrm>
                <a:off x="4950691" y="1736436"/>
                <a:ext cx="0" cy="2032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E99A938-D4A3-68B9-AB2C-30F62FAD6B0C}"/>
                </a:ext>
              </a:extLst>
            </p:cNvPr>
            <p:cNvSpPr txBox="1"/>
            <p:nvPr/>
          </p:nvSpPr>
          <p:spPr>
            <a:xfrm>
              <a:off x="4506748" y="1414017"/>
              <a:ext cx="1505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Crise bancaire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05B3F7C0-7CC2-99FE-4A39-D172C3587101}"/>
              </a:ext>
            </a:extLst>
          </p:cNvPr>
          <p:cNvGrpSpPr/>
          <p:nvPr/>
        </p:nvGrpSpPr>
        <p:grpSpPr>
          <a:xfrm>
            <a:off x="1577813" y="2375301"/>
            <a:ext cx="1600148" cy="1199167"/>
            <a:chOff x="5344884" y="931589"/>
            <a:chExt cx="1600148" cy="2097661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75D6F6F1-F213-1D04-017D-BE1DBD532DE8}"/>
                </a:ext>
              </a:extLst>
            </p:cNvPr>
            <p:cNvGrpSpPr/>
            <p:nvPr/>
          </p:nvGrpSpPr>
          <p:grpSpPr>
            <a:xfrm>
              <a:off x="6460224" y="1377010"/>
              <a:ext cx="484808" cy="1652240"/>
              <a:chOff x="4373519" y="1514763"/>
              <a:chExt cx="484808" cy="1652240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9D2F97E2-D051-3D26-DF7E-35524CEF1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519" y="1514763"/>
                <a:ext cx="48480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F955F9F4-4C86-3BB4-ED18-34E4644D21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8327" y="1514763"/>
                <a:ext cx="0" cy="165224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13EBC67-ECF2-155D-D26F-ED8BEB137C8A}"/>
                </a:ext>
              </a:extLst>
            </p:cNvPr>
            <p:cNvSpPr txBox="1"/>
            <p:nvPr/>
          </p:nvSpPr>
          <p:spPr>
            <a:xfrm>
              <a:off x="5344884" y="931589"/>
              <a:ext cx="1357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Récession</a:t>
              </a:r>
            </a:p>
            <a:p>
              <a:r>
                <a:rPr lang="fr-FR" dirty="0">
                  <a:solidFill>
                    <a:srgbClr val="0070C0"/>
                  </a:solidFill>
                </a:rPr>
                <a:t>économique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2383E61-EBC6-B12A-CE14-D0A12AD4EF30}"/>
              </a:ext>
            </a:extLst>
          </p:cNvPr>
          <p:cNvGrpSpPr/>
          <p:nvPr/>
        </p:nvGrpSpPr>
        <p:grpSpPr>
          <a:xfrm>
            <a:off x="375730" y="4762018"/>
            <a:ext cx="2042420" cy="646331"/>
            <a:chOff x="4506748" y="1414017"/>
            <a:chExt cx="2065682" cy="646331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0BC42A97-91BF-E269-822F-1B341D4465D9}"/>
                </a:ext>
              </a:extLst>
            </p:cNvPr>
            <p:cNvGrpSpPr/>
            <p:nvPr/>
          </p:nvGrpSpPr>
          <p:grpSpPr>
            <a:xfrm>
              <a:off x="5556430" y="1414017"/>
              <a:ext cx="1016000" cy="365417"/>
              <a:chOff x="3469725" y="1551770"/>
              <a:chExt cx="1016000" cy="365417"/>
            </a:xfrm>
          </p:grpSpPr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59DFB71B-2698-870A-5695-20A39EEC8630}"/>
                  </a:ext>
                </a:extLst>
              </p:cNvPr>
              <p:cNvCxnSpPr/>
              <p:nvPr/>
            </p:nvCxnSpPr>
            <p:spPr>
              <a:xfrm>
                <a:off x="3469725" y="1917187"/>
                <a:ext cx="1016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FDFE6B58-CB8C-349C-37A0-F8B19B04A1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85725" y="1551770"/>
                <a:ext cx="0" cy="34302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216E72E-360E-E7C3-C527-2A50DAFE8B8D}"/>
                </a:ext>
              </a:extLst>
            </p:cNvPr>
            <p:cNvSpPr txBox="1"/>
            <p:nvPr/>
          </p:nvSpPr>
          <p:spPr>
            <a:xfrm>
              <a:off x="4506748" y="1414017"/>
              <a:ext cx="997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Choc</a:t>
              </a:r>
            </a:p>
            <a:p>
              <a:r>
                <a:rPr lang="fr-FR" dirty="0">
                  <a:solidFill>
                    <a:srgbClr val="0070C0"/>
                  </a:solidFill>
                </a:rPr>
                <a:t>pétrolier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02BC9-DD5C-4FAA-8DBA-3F6FF779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86" y="196714"/>
            <a:ext cx="7022592" cy="781495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consommation d’énergies fossiles a un coût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l’environnement</a:t>
            </a:r>
            <a:endParaRPr lang="fr-FR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2597D1-011E-445B-A807-BA30E016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CE8CC3-1547-4DFB-B554-719CBA0CA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86" y="1459133"/>
            <a:ext cx="7151228" cy="501134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9183A38-F2A8-49DB-A3FF-A3D55FC88B75}"/>
              </a:ext>
            </a:extLst>
          </p:cNvPr>
          <p:cNvCxnSpPr/>
          <p:nvPr/>
        </p:nvCxnSpPr>
        <p:spPr>
          <a:xfrm flipV="1">
            <a:off x="8316416" y="2924944"/>
            <a:ext cx="0" cy="29969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B7845D0-5D65-4852-8FAE-FC440B494207}"/>
              </a:ext>
            </a:extLst>
          </p:cNvPr>
          <p:cNvCxnSpPr>
            <a:cxnSpLocks/>
          </p:cNvCxnSpPr>
          <p:nvPr/>
        </p:nvCxnSpPr>
        <p:spPr>
          <a:xfrm flipV="1">
            <a:off x="6621328" y="4514860"/>
            <a:ext cx="0" cy="16327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4C63B36-1BCD-4A70-BD88-8368F9EB4588}"/>
              </a:ext>
            </a:extLst>
          </p:cNvPr>
          <p:cNvCxnSpPr>
            <a:cxnSpLocks/>
          </p:cNvCxnSpPr>
          <p:nvPr/>
        </p:nvCxnSpPr>
        <p:spPr>
          <a:xfrm flipV="1">
            <a:off x="6233278" y="5538825"/>
            <a:ext cx="0" cy="51735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FFD9C27-BB13-4E6D-96DB-9C8984906B33}"/>
              </a:ext>
            </a:extLst>
          </p:cNvPr>
          <p:cNvCxnSpPr>
            <a:cxnSpLocks/>
          </p:cNvCxnSpPr>
          <p:nvPr/>
        </p:nvCxnSpPr>
        <p:spPr>
          <a:xfrm flipH="1" flipV="1">
            <a:off x="5498139" y="5751004"/>
            <a:ext cx="1" cy="2703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ADA47EA-21D2-42D2-9D4B-126BC456B6AF}"/>
              </a:ext>
            </a:extLst>
          </p:cNvPr>
          <p:cNvCxnSpPr/>
          <p:nvPr/>
        </p:nvCxnSpPr>
        <p:spPr>
          <a:xfrm flipV="1">
            <a:off x="7884368" y="3763640"/>
            <a:ext cx="0" cy="21602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E2A3C8C6-87D6-41F8-8696-313E4F519F67}"/>
              </a:ext>
            </a:extLst>
          </p:cNvPr>
          <p:cNvSpPr txBox="1"/>
          <p:nvPr/>
        </p:nvSpPr>
        <p:spPr>
          <a:xfrm>
            <a:off x="1893449" y="1571379"/>
            <a:ext cx="491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50000"/>
                  </a:schemeClr>
                </a:solidFill>
              </a:rPr>
              <a:t>Émissions annuelles mondiales de gaz carbonique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382864A-4472-46AC-BA20-65CC4345682E}"/>
              </a:ext>
            </a:extLst>
          </p:cNvPr>
          <p:cNvSpPr txBox="1"/>
          <p:nvPr/>
        </p:nvSpPr>
        <p:spPr>
          <a:xfrm>
            <a:off x="2084407" y="5620598"/>
            <a:ext cx="258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Industrialisation &gt; 1850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1AE85C-F656-47EF-9A91-27E27B7A2532}"/>
              </a:ext>
            </a:extLst>
          </p:cNvPr>
          <p:cNvSpPr txBox="1"/>
          <p:nvPr/>
        </p:nvSpPr>
        <p:spPr>
          <a:xfrm>
            <a:off x="4207329" y="489249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Guerres  mondiales 1914 - 1939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B013DD-E237-45B7-8821-7E83F7D52E62}"/>
              </a:ext>
            </a:extLst>
          </p:cNvPr>
          <p:cNvSpPr txBox="1"/>
          <p:nvPr/>
        </p:nvSpPr>
        <p:spPr>
          <a:xfrm>
            <a:off x="5099667" y="40339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« 30 glorieuses »</a:t>
            </a:r>
          </a:p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1945-1975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15ABFD-CBEF-4030-9E2D-6EE52858C933}"/>
              </a:ext>
            </a:extLst>
          </p:cNvPr>
          <p:cNvSpPr txBox="1"/>
          <p:nvPr/>
        </p:nvSpPr>
        <p:spPr>
          <a:xfrm>
            <a:off x="5832140" y="22119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Chine, Brésil, Inde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8BD2B6-4F5D-4982-BD62-A2E5AEEBEEF7}"/>
              </a:ext>
            </a:extLst>
          </p:cNvPr>
          <p:cNvSpPr txBox="1"/>
          <p:nvPr/>
        </p:nvSpPr>
        <p:spPr>
          <a:xfrm>
            <a:off x="5296935" y="3305880"/>
            <a:ext cx="190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Chocs pétroliers 1973-1976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5617C4E-E696-4B14-AEF6-069F29B54BAA}"/>
              </a:ext>
            </a:extLst>
          </p:cNvPr>
          <p:cNvSpPr txBox="1"/>
          <p:nvPr/>
        </p:nvSpPr>
        <p:spPr>
          <a:xfrm>
            <a:off x="6315840" y="1427830"/>
            <a:ext cx="232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2000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 25 Gt CO2/an 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2021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 36 Gt CO2/an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67E5E4-4F32-4258-88C6-690FF5473503}"/>
              </a:ext>
            </a:extLst>
          </p:cNvPr>
          <p:cNvSpPr/>
          <p:nvPr/>
        </p:nvSpPr>
        <p:spPr>
          <a:xfrm>
            <a:off x="5659505" y="2917664"/>
            <a:ext cx="18739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Dvpt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du nucléaire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6F81C40-E076-4059-8908-59685FC4A3C0}"/>
              </a:ext>
            </a:extLst>
          </p:cNvPr>
          <p:cNvSpPr txBox="1"/>
          <p:nvPr/>
        </p:nvSpPr>
        <p:spPr>
          <a:xfrm>
            <a:off x="6502299" y="6216873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Sources : CDIAC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0515118-EF05-4211-93FB-BA588A243A98}"/>
              </a:ext>
            </a:extLst>
          </p:cNvPr>
          <p:cNvCxnSpPr>
            <a:cxnSpLocks/>
          </p:cNvCxnSpPr>
          <p:nvPr/>
        </p:nvCxnSpPr>
        <p:spPr>
          <a:xfrm flipV="1">
            <a:off x="6900939" y="4206239"/>
            <a:ext cx="0" cy="19413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C5DC320-3313-4136-8C18-7ECE0FFADCF2}"/>
              </a:ext>
            </a:extLst>
          </p:cNvPr>
          <p:cNvCxnSpPr>
            <a:cxnSpLocks/>
          </p:cNvCxnSpPr>
          <p:nvPr/>
        </p:nvCxnSpPr>
        <p:spPr>
          <a:xfrm flipV="1">
            <a:off x="7358139" y="3325705"/>
            <a:ext cx="0" cy="27304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3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14E79A-9B45-965B-72E1-448AD12A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41ECA7B-1C2B-747D-CF7C-16B792A037E8}"/>
              </a:ext>
            </a:extLst>
          </p:cNvPr>
          <p:cNvSpPr txBox="1">
            <a:spLocks/>
          </p:cNvSpPr>
          <p:nvPr/>
        </p:nvSpPr>
        <p:spPr>
          <a:xfrm>
            <a:off x="1070022" y="138602"/>
            <a:ext cx="8229600" cy="9284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i="1" dirty="0">
                <a:solidFill>
                  <a:srgbClr val="FF0000"/>
                </a:solidFill>
                <a:highlight>
                  <a:srgbClr val="FFFF00"/>
                </a:highlight>
              </a:rPr>
              <a:t>Notre impact sur le climat :  La combustion de charbon, de pétrole et de gaz </a:t>
            </a:r>
            <a:br>
              <a:rPr lang="fr-FR" sz="2000" b="1" i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fr-FR" sz="2000" b="1" i="1" dirty="0">
                <a:solidFill>
                  <a:srgbClr val="FF0000"/>
                </a:solidFill>
                <a:highlight>
                  <a:srgbClr val="FFFF00"/>
                </a:highlight>
              </a:rPr>
              <a:t>augmente la concentration de CO2 dans l’atmosphère</a:t>
            </a:r>
            <a:br>
              <a:rPr lang="fr-FR" sz="2000" b="1" i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fr-FR" sz="2000" b="1" i="1" dirty="0">
                <a:solidFill>
                  <a:srgbClr val="FF0000"/>
                </a:solidFill>
                <a:highlight>
                  <a:srgbClr val="FFFF00"/>
                </a:highlight>
              </a:rPr>
              <a:t>ce qui provoque un réchauffement climatique </a:t>
            </a:r>
          </a:p>
        </p:txBody>
      </p:sp>
      <p:pic>
        <p:nvPicPr>
          <p:cNvPr id="6" name="Picture 2" descr="D:\Mes images\SFEN\Effet de serre\effet_de_serre.jpg">
            <a:extLst>
              <a:ext uri="{FF2B5EF4-FFF2-40B4-BE49-F238E27FC236}">
                <a16:creationId xmlns:a16="http://schemas.microsoft.com/office/drawing/2014/main" id="{D791F84C-A38C-63A6-B84D-2E3DB0B7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56" y="1228514"/>
            <a:ext cx="7111981" cy="44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1859929-7B90-1C95-D04A-43AA32B2C7DD}"/>
              </a:ext>
            </a:extLst>
          </p:cNvPr>
          <p:cNvSpPr txBox="1"/>
          <p:nvPr/>
        </p:nvSpPr>
        <p:spPr>
          <a:xfrm>
            <a:off x="1202756" y="5566269"/>
            <a:ext cx="673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La température à la surface de la Terre, est un équilibre entre </a:t>
            </a:r>
          </a:p>
          <a:p>
            <a:pPr algn="ctr"/>
            <a:r>
              <a:rPr lang="fr-FR" b="1" dirty="0"/>
              <a:t>flux solaire arrivant au sol et rayonnement infrarouge émis par le sol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84A7A8-483A-F22C-E714-61A81A446158}"/>
              </a:ext>
            </a:extLst>
          </p:cNvPr>
          <p:cNvSpPr txBox="1"/>
          <p:nvPr/>
        </p:nvSpPr>
        <p:spPr>
          <a:xfrm>
            <a:off x="698984" y="6131441"/>
            <a:ext cx="774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CO2 modifie l’équilibre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 la température de surface de la Terre est modifiée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66CF0F-8DF3-DC75-1B73-119DC955D9B6}"/>
              </a:ext>
            </a:extLst>
          </p:cNvPr>
          <p:cNvSpPr txBox="1"/>
          <p:nvPr/>
        </p:nvSpPr>
        <p:spPr>
          <a:xfrm rot="2306450">
            <a:off x="6063915" y="3768963"/>
            <a:ext cx="216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Vapeur d’eau,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CO2,  …   </a:t>
            </a:r>
          </a:p>
        </p:txBody>
      </p:sp>
    </p:spTree>
    <p:extLst>
      <p:ext uri="{BB962C8B-B14F-4D97-AF65-F5344CB8AC3E}">
        <p14:creationId xmlns:p14="http://schemas.microsoft.com/office/powerpoint/2010/main" val="40190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>
            <a:extLst>
              <a:ext uri="{FF2B5EF4-FFF2-40B4-BE49-F238E27FC236}">
                <a16:creationId xmlns:a16="http://schemas.microsoft.com/office/drawing/2014/main" id="{B3ACDC44-534B-47C6-7C23-15E6BF989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429000"/>
            <a:ext cx="9144000" cy="298829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C5CDC-6794-EA8A-F276-47315845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E937963-A89A-041B-B0B6-0FD20DBAEFEC}"/>
              </a:ext>
            </a:extLst>
          </p:cNvPr>
          <p:cNvSpPr txBox="1">
            <a:spLocks/>
          </p:cNvSpPr>
          <p:nvPr/>
        </p:nvSpPr>
        <p:spPr>
          <a:xfrm>
            <a:off x="5175314" y="260648"/>
            <a:ext cx="4050273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Quelle température pour demain ?</a:t>
            </a:r>
            <a:endParaRPr lang="fr-FR" sz="36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3B0E77-A1D7-1A16-DED6-5498118870F3}"/>
              </a:ext>
            </a:extLst>
          </p:cNvPr>
          <p:cNvSpPr txBox="1"/>
          <p:nvPr/>
        </p:nvSpPr>
        <p:spPr>
          <a:xfrm>
            <a:off x="4513979" y="3182627"/>
            <a:ext cx="33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</a:rPr>
              <a:t>En bleu </a:t>
            </a:r>
            <a:r>
              <a:rPr lang="fr-FR" sz="1600" dirty="0"/>
              <a:t>: hausse de </a:t>
            </a:r>
            <a:r>
              <a:rPr lang="fr-FR" sz="1600" b="1" dirty="0">
                <a:solidFill>
                  <a:srgbClr val="0000FF"/>
                </a:solidFill>
              </a:rPr>
              <a:t>1,5 à 2°C </a:t>
            </a:r>
            <a:r>
              <a:rPr lang="fr-FR" sz="1600" dirty="0"/>
              <a:t>: </a:t>
            </a:r>
          </a:p>
          <a:p>
            <a:r>
              <a:rPr lang="fr-FR" sz="1600" dirty="0"/>
              <a:t>il faut un pic d’émission CO2 en 2020 </a:t>
            </a:r>
          </a:p>
          <a:p>
            <a:r>
              <a:rPr lang="fr-FR" sz="1600" dirty="0"/>
              <a:t>puis une neutralité carbone en ~2060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5C5ADE-F7F0-9372-2E3F-58F04EDCA4AD}"/>
              </a:ext>
            </a:extLst>
          </p:cNvPr>
          <p:cNvSpPr txBox="1"/>
          <p:nvPr/>
        </p:nvSpPr>
        <p:spPr>
          <a:xfrm>
            <a:off x="5329634" y="1975901"/>
            <a:ext cx="3075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9900"/>
                </a:solidFill>
              </a:rPr>
              <a:t>En jaune </a:t>
            </a:r>
            <a:r>
              <a:rPr lang="fr-FR" sz="1600" dirty="0"/>
              <a:t>: hausse de </a:t>
            </a:r>
            <a:r>
              <a:rPr lang="fr-FR" sz="1600" b="1" dirty="0">
                <a:solidFill>
                  <a:srgbClr val="FF9900"/>
                </a:solidFill>
              </a:rPr>
              <a:t>2,5°C</a:t>
            </a:r>
            <a:r>
              <a:rPr lang="fr-FR" sz="1600" dirty="0"/>
              <a:t>: </a:t>
            </a:r>
          </a:p>
          <a:p>
            <a:r>
              <a:rPr lang="fr-FR" sz="1600" dirty="0"/>
              <a:t>il faut un pic d’émission CO2 stable  2030 puis une décroissance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9DA634-7C6D-DE33-3AAF-B6D8979D2DC7}"/>
              </a:ext>
            </a:extLst>
          </p:cNvPr>
          <p:cNvSpPr txBox="1"/>
          <p:nvPr/>
        </p:nvSpPr>
        <p:spPr>
          <a:xfrm>
            <a:off x="5172719" y="1218911"/>
            <a:ext cx="338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En rouge</a:t>
            </a:r>
            <a:r>
              <a:rPr lang="fr-FR" sz="1600" dirty="0"/>
              <a:t>: hausse de </a:t>
            </a:r>
            <a:r>
              <a:rPr lang="fr-FR" sz="1600" b="1" dirty="0">
                <a:solidFill>
                  <a:srgbClr val="FF0000"/>
                </a:solidFill>
              </a:rPr>
              <a:t>4 à 5°C </a:t>
            </a:r>
            <a:r>
              <a:rPr lang="fr-FR" sz="1600" dirty="0"/>
              <a:t>: Inaction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409F691-EFCF-CC99-EC9B-8278C797002C}"/>
              </a:ext>
            </a:extLst>
          </p:cNvPr>
          <p:cNvGrpSpPr/>
          <p:nvPr/>
        </p:nvGrpSpPr>
        <p:grpSpPr>
          <a:xfrm>
            <a:off x="882400" y="162516"/>
            <a:ext cx="3788153" cy="3305639"/>
            <a:chOff x="1182486" y="505039"/>
            <a:chExt cx="3788153" cy="330563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54C097D-239A-254B-5B8C-1E07403B1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401" y="800750"/>
              <a:ext cx="3495563" cy="3009928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747E23F-C10E-3BC2-6667-26A532F39304}"/>
                </a:ext>
              </a:extLst>
            </p:cNvPr>
            <p:cNvSpPr txBox="1"/>
            <p:nvPr/>
          </p:nvSpPr>
          <p:spPr>
            <a:xfrm>
              <a:off x="1182486" y="505039"/>
              <a:ext cx="3788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Trajectoire d’émission de CO2 / scénarios du GIEC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F2AA14C-FD83-07BD-EE73-B70311CE58FD}"/>
              </a:ext>
            </a:extLst>
          </p:cNvPr>
          <p:cNvSpPr txBox="1"/>
          <p:nvPr/>
        </p:nvSpPr>
        <p:spPr>
          <a:xfrm>
            <a:off x="1314810" y="6357320"/>
            <a:ext cx="66067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hlinkClick r:id="rId6"/>
              </a:rPr>
              <a:t>https://www.statistiques.developpement-durable.gouv.fr/edition-numerique/chiffres-cles-du-climat-2022/3-scenarios-et-projections-climatiques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990985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730424" cy="404664"/>
          </a:xfrm>
        </p:spPr>
        <p:txBody>
          <a:bodyPr/>
          <a:lstStyle/>
          <a:p>
            <a:fld id="{429B0043-BDCD-4051-82B8-E845CDAC6EE6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57939" y="16667"/>
            <a:ext cx="7056784" cy="576064"/>
          </a:xfrm>
          <a:noFill/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Qu’est-ce qu’on risque avec 5°C ?</a:t>
            </a:r>
            <a:endParaRPr lang="fr-FR" sz="36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7C9C0B4-C7DE-59B7-DD0D-1E0781C299C0}"/>
              </a:ext>
            </a:extLst>
          </p:cNvPr>
          <p:cNvGrpSpPr/>
          <p:nvPr/>
        </p:nvGrpSpPr>
        <p:grpSpPr>
          <a:xfrm>
            <a:off x="4608004" y="1561596"/>
            <a:ext cx="4427984" cy="4824536"/>
            <a:chOff x="4572000" y="1251419"/>
            <a:chExt cx="4427984" cy="4824536"/>
          </a:xfrm>
        </p:grpSpPr>
        <p:pic>
          <p:nvPicPr>
            <p:cNvPr id="5" name="Image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187523"/>
              <a:ext cx="4427984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4751512" y="1251419"/>
              <a:ext cx="3960440" cy="5847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00B050"/>
                  </a:solidFill>
                </a:rPr>
                <a:t>L’Europe aujourd’hui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630783" y="3485408"/>
              <a:ext cx="29068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l’Europe d’aujourd’hui </a:t>
              </a:r>
            </a:p>
            <a:p>
              <a:r>
                <a:rPr lang="fr-FR" b="1" dirty="0">
                  <a:solidFill>
                    <a:srgbClr val="0070C0"/>
                  </a:solidFill>
                </a:rPr>
                <a:t>C’est 5°C de plus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12799BA-0FC7-9A58-3900-1BA7EFA05CA9}"/>
              </a:ext>
            </a:extLst>
          </p:cNvPr>
          <p:cNvGrpSpPr/>
          <p:nvPr/>
        </p:nvGrpSpPr>
        <p:grpSpPr>
          <a:xfrm>
            <a:off x="79496" y="1154266"/>
            <a:ext cx="4644008" cy="5112568"/>
            <a:chOff x="-30980" y="1251419"/>
            <a:chExt cx="4644008" cy="5112568"/>
          </a:xfrm>
        </p:grpSpPr>
        <p:pic>
          <p:nvPicPr>
            <p:cNvPr id="4" name="Image 3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0980" y="2475555"/>
              <a:ext cx="4644008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185044" y="1251419"/>
              <a:ext cx="4248472" cy="1080120"/>
            </a:xfrm>
            <a:prstGeom prst="rect">
              <a:avLst/>
            </a:prstGeom>
            <a:solidFill>
              <a:srgbClr val="F7F7D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FF9900"/>
                  </a:solidFill>
                </a:rPr>
                <a:t>L’Europe avec </a:t>
              </a:r>
              <a:r>
                <a:rPr lang="fr-FR" sz="3200" b="1" dirty="0" err="1">
                  <a:solidFill>
                    <a:srgbClr val="FF9900"/>
                  </a:solidFill>
                </a:rPr>
                <a:t>T</a:t>
              </a:r>
              <a:r>
                <a:rPr lang="fr-FR" b="1" dirty="0" err="1">
                  <a:solidFill>
                    <a:srgbClr val="FF9900"/>
                  </a:solidFill>
                </a:rPr>
                <a:t>globe</a:t>
              </a:r>
              <a:r>
                <a:rPr lang="fr-FR" sz="3200" b="1" dirty="0">
                  <a:solidFill>
                    <a:srgbClr val="FF9900"/>
                  </a:solidFill>
                </a:rPr>
                <a:t> - 5°C – 20.000 ans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7909" y="3872197"/>
              <a:ext cx="3176336" cy="664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le début de notre civilisation </a:t>
              </a:r>
            </a:p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il y a 20.000 ans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629DFC7-91D0-5759-EE33-F30CFDAE41CE}"/>
              </a:ext>
            </a:extLst>
          </p:cNvPr>
          <p:cNvGrpSpPr/>
          <p:nvPr/>
        </p:nvGrpSpPr>
        <p:grpSpPr>
          <a:xfrm>
            <a:off x="2173795" y="821018"/>
            <a:ext cx="4967233" cy="2907363"/>
            <a:chOff x="2358008" y="821019"/>
            <a:chExt cx="4459796" cy="242538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A695666-D716-1101-85CA-7C8C3124D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8204" y="836574"/>
              <a:ext cx="4419600" cy="240982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C146519-CC54-F3FA-9A9B-23900FDBD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8204" y="990129"/>
              <a:ext cx="1779711" cy="571467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7634FA6-92EB-009A-6024-5931761FFADF}"/>
                </a:ext>
              </a:extLst>
            </p:cNvPr>
            <p:cNvSpPr txBox="1"/>
            <p:nvPr/>
          </p:nvSpPr>
          <p:spPr>
            <a:xfrm>
              <a:off x="2398204" y="821019"/>
              <a:ext cx="207268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1100" dirty="0"/>
                <a:t>Mars 2024 / par rapport 1995-2023 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4FD8D9-3393-1BC8-A30A-697660654371}"/>
                </a:ext>
              </a:extLst>
            </p:cNvPr>
            <p:cNvSpPr txBox="1"/>
            <p:nvPr/>
          </p:nvSpPr>
          <p:spPr>
            <a:xfrm>
              <a:off x="2358008" y="2902575"/>
              <a:ext cx="1902265" cy="16517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Sources : </a:t>
              </a:r>
              <a:r>
                <a:rPr lang="fr-FR" sz="1050" u="sng" kern="100" dirty="0" err="1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/>
                </a:rPr>
                <a:t>LeMonde</a:t>
              </a:r>
              <a:r>
                <a:rPr lang="fr-FR" sz="1050" u="sng" kern="100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/>
                </a:rPr>
                <a:t> / </a:t>
              </a:r>
              <a:r>
                <a:rPr lang="fr-FR" sz="1050" u="sng" kern="100" dirty="0" err="1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/>
                </a:rPr>
                <a:t>Copernicus</a:t>
              </a:r>
              <a:endParaRPr lang="fr-FR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CD6696F-D8FB-9D75-6D35-C09CAA287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7" y="827220"/>
            <a:ext cx="8888986" cy="54385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730424" cy="404664"/>
          </a:xfrm>
        </p:spPr>
        <p:txBody>
          <a:bodyPr/>
          <a:lstStyle/>
          <a:p>
            <a:fld id="{429B0043-BDCD-4051-82B8-E845CDAC6EE6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027693" y="2687667"/>
            <a:ext cx="3393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Transports : 33,3%</a:t>
            </a:r>
            <a:r>
              <a:rPr lang="fr-FR" sz="3200" dirty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28492" y="446069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Industrie : 19,2%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70976" y="3753081"/>
            <a:ext cx="590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Résidentiel – tertiaire : 16,6%</a:t>
            </a:r>
            <a:r>
              <a:rPr lang="fr-FR" sz="320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93264" y="333133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Energie : 10,6%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55576" y="101572"/>
            <a:ext cx="7344816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Quelles priorités ?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Connecteur droit avec flèche 14"/>
          <p:cNvCxnSpPr>
            <a:cxnSpLocks/>
          </p:cNvCxnSpPr>
          <p:nvPr/>
        </p:nvCxnSpPr>
        <p:spPr>
          <a:xfrm>
            <a:off x="5081797" y="642949"/>
            <a:ext cx="325666" cy="167283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cxnSpLocks/>
          </p:cNvCxnSpPr>
          <p:nvPr/>
        </p:nvCxnSpPr>
        <p:spPr>
          <a:xfrm flipH="1">
            <a:off x="3566222" y="639609"/>
            <a:ext cx="1515575" cy="326064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0D52075-81BC-92AA-4E20-8E45AA3C84D4}"/>
              </a:ext>
            </a:extLst>
          </p:cNvPr>
          <p:cNvSpPr txBox="1"/>
          <p:nvPr/>
        </p:nvSpPr>
        <p:spPr>
          <a:xfrm>
            <a:off x="2799580" y="5154538"/>
            <a:ext cx="3807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Agriculture 20,1%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637601-F806-698C-5A3E-7041D17DFCA7}"/>
              </a:ext>
            </a:extLst>
          </p:cNvPr>
          <p:cNvSpPr txBox="1"/>
          <p:nvPr/>
        </p:nvSpPr>
        <p:spPr>
          <a:xfrm>
            <a:off x="6596402" y="6469175"/>
            <a:ext cx="1380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Sources : </a:t>
            </a:r>
            <a:r>
              <a:rPr lang="fr-FR" sz="1400" dirty="0">
                <a:hlinkClick r:id="rId4"/>
              </a:rPr>
              <a:t>CITEPA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551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3648" y="6165304"/>
            <a:ext cx="457200" cy="476250"/>
          </a:xfrm>
        </p:spPr>
        <p:txBody>
          <a:bodyPr/>
          <a:lstStyle/>
          <a:p>
            <a:fld id="{EFD93DC9-BF75-48D2-9B65-BB2B8700F8F5}" type="slidenum">
              <a:rPr lang="fr-FR" b="1" smtClean="0">
                <a:solidFill>
                  <a:schemeClr val="tx1"/>
                </a:solidFill>
              </a:rPr>
              <a:pPr/>
              <a:t>26</a:t>
            </a:fld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753702559"/>
              </p:ext>
            </p:extLst>
          </p:nvPr>
        </p:nvGraphicFramePr>
        <p:xfrm>
          <a:off x="899592" y="1052736"/>
          <a:ext cx="7656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622C3268-BEA2-4FCA-855E-81E25DA3F554}"/>
              </a:ext>
            </a:extLst>
          </p:cNvPr>
          <p:cNvGrpSpPr/>
          <p:nvPr/>
        </p:nvGrpSpPr>
        <p:grpSpPr>
          <a:xfrm>
            <a:off x="4355563" y="1802929"/>
            <a:ext cx="4572000" cy="559685"/>
            <a:chOff x="2915816" y="1700807"/>
            <a:chExt cx="6228184" cy="676036"/>
          </a:xfrm>
        </p:grpSpPr>
        <p:sp>
          <p:nvSpPr>
            <p:cNvPr id="5" name="ZoneTexte 4"/>
            <p:cNvSpPr txBox="1"/>
            <p:nvPr/>
          </p:nvSpPr>
          <p:spPr>
            <a:xfrm>
              <a:off x="2915816" y="1700807"/>
              <a:ext cx="6228184" cy="3159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EMISSION DE CO2 PAR SOURCE DE PRODUCTION ÉLECTRIQUE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915816" y="2060848"/>
              <a:ext cx="6228184" cy="3159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SUR LE CYCLE DE VIE : DE LA MINE AU STOCKAGE DE DÉCHETS FINAUX</a:t>
              </a:r>
            </a:p>
          </p:txBody>
        </p:sp>
      </p:grpSp>
      <p:sp>
        <p:nvSpPr>
          <p:cNvPr id="10" name="Titre 1"/>
          <p:cNvSpPr txBox="1">
            <a:spLocks/>
          </p:cNvSpPr>
          <p:nvPr/>
        </p:nvSpPr>
        <p:spPr>
          <a:xfrm>
            <a:off x="899592" y="34111"/>
            <a:ext cx="7344816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Quelles solutions ?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 rot="20326092">
            <a:off x="1320321" y="4785639"/>
            <a:ext cx="2221320" cy="1276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537092" y="1241571"/>
            <a:ext cx="2448323" cy="2776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697358" y="3484949"/>
            <a:ext cx="1461229" cy="119006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3" name="Ellipse 12"/>
          <p:cNvSpPr/>
          <p:nvPr/>
        </p:nvSpPr>
        <p:spPr>
          <a:xfrm rot="19460179">
            <a:off x="3334662" y="4940046"/>
            <a:ext cx="1453238" cy="10761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572000" y="4794826"/>
            <a:ext cx="3908007" cy="13474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5" name="Ellipse 14"/>
          <p:cNvSpPr/>
          <p:nvPr/>
        </p:nvSpPr>
        <p:spPr>
          <a:xfrm rot="257270">
            <a:off x="4991751" y="4146589"/>
            <a:ext cx="3459482" cy="8992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8035123-C8C5-320B-F0D5-E608DB38F33F}"/>
              </a:ext>
            </a:extLst>
          </p:cNvPr>
          <p:cNvGrpSpPr/>
          <p:nvPr/>
        </p:nvGrpSpPr>
        <p:grpSpPr>
          <a:xfrm>
            <a:off x="3890514" y="1013201"/>
            <a:ext cx="1770454" cy="551071"/>
            <a:chOff x="3890513" y="931904"/>
            <a:chExt cx="1895489" cy="634725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37E16885-38A7-E659-0FD6-EA044CA61EB6}"/>
                </a:ext>
              </a:extLst>
            </p:cNvPr>
            <p:cNvGrpSpPr/>
            <p:nvPr/>
          </p:nvGrpSpPr>
          <p:grpSpPr>
            <a:xfrm>
              <a:off x="3890513" y="941424"/>
              <a:ext cx="1837033" cy="625205"/>
              <a:chOff x="-1905350" y="629824"/>
              <a:chExt cx="7639442" cy="2408360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63AC9BB9-EA3C-31AB-6928-C9089441D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6036" y="980073"/>
                <a:ext cx="2771775" cy="1962150"/>
              </a:xfrm>
              <a:prstGeom prst="rect">
                <a:avLst/>
              </a:prstGeom>
            </p:spPr>
          </p:pic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7856D3E-BCAF-C0ED-E1F0-0CA52BAC0DDC}"/>
                  </a:ext>
                </a:extLst>
              </p:cNvPr>
              <p:cNvSpPr txBox="1"/>
              <p:nvPr/>
            </p:nvSpPr>
            <p:spPr>
              <a:xfrm>
                <a:off x="-1905350" y="629824"/>
                <a:ext cx="7396344" cy="1365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1 kWh     =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0A41BBDF-6262-7C9E-71BA-D8432C7A167E}"/>
                  </a:ext>
                </a:extLst>
              </p:cNvPr>
              <p:cNvSpPr txBox="1"/>
              <p:nvPr/>
            </p:nvSpPr>
            <p:spPr>
              <a:xfrm>
                <a:off x="1816056" y="716725"/>
                <a:ext cx="3918036" cy="2321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100 W </a:t>
                </a:r>
                <a:r>
                  <a:rPr lang="fr-FR" sz="800" dirty="0"/>
                  <a:t>pendant </a:t>
                </a:r>
                <a:r>
                  <a:rPr lang="fr-FR" sz="1400" b="1" dirty="0"/>
                  <a:t>10h</a:t>
                </a:r>
              </a:p>
            </p:txBody>
          </p:sp>
        </p:grp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EC699673-EC6A-E9D5-8583-C73D82EA6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321" y="931904"/>
              <a:ext cx="339681" cy="339681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EF628EBF-E700-100D-5EAB-56C1ABC50B53}"/>
              </a:ext>
            </a:extLst>
          </p:cNvPr>
          <p:cNvSpPr txBox="1"/>
          <p:nvPr/>
        </p:nvSpPr>
        <p:spPr>
          <a:xfrm>
            <a:off x="6632010" y="6039786"/>
            <a:ext cx="1112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6"/>
              </a:rPr>
              <a:t>Source ADEME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170982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1AC2F4-062F-EA68-C2D7-94E6813C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1608" y="6126893"/>
            <a:ext cx="442392" cy="340147"/>
          </a:xfrm>
        </p:spPr>
        <p:txBody>
          <a:bodyPr/>
          <a:lstStyle/>
          <a:p>
            <a:fld id="{429B0043-BDCD-4051-82B8-E845CDAC6EE6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F3B7989-D576-9AB1-CBF0-218B01F00157}"/>
              </a:ext>
            </a:extLst>
          </p:cNvPr>
          <p:cNvSpPr txBox="1">
            <a:spLocks/>
          </p:cNvSpPr>
          <p:nvPr/>
        </p:nvSpPr>
        <p:spPr>
          <a:xfrm>
            <a:off x="1331640" y="260648"/>
            <a:ext cx="7344816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Combien de CO2 évité ?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BE75845-8BBF-8AE4-9E61-6FB3E8425BD2}"/>
              </a:ext>
            </a:extLst>
          </p:cNvPr>
          <p:cNvSpPr txBox="1"/>
          <p:nvPr/>
        </p:nvSpPr>
        <p:spPr>
          <a:xfrm>
            <a:off x="396401" y="3692643"/>
            <a:ext cx="835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CO2 évité = 580,16 / 828,8 = 0,70 tCO2/MWh  =  700 g CO2/kWh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BD68486-9E4D-E22E-3828-E81C8F81FAE0}"/>
              </a:ext>
            </a:extLst>
          </p:cNvPr>
          <p:cNvSpPr txBox="1"/>
          <p:nvPr/>
        </p:nvSpPr>
        <p:spPr>
          <a:xfrm>
            <a:off x="407241" y="4979198"/>
            <a:ext cx="2675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CO2 évité 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par rapport à quoi ? 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2B40B5F-1687-D0BE-2AFA-EC951ED0BCC1}"/>
              </a:ext>
            </a:extLst>
          </p:cNvPr>
          <p:cNvGrpSpPr/>
          <p:nvPr/>
        </p:nvGrpSpPr>
        <p:grpSpPr>
          <a:xfrm>
            <a:off x="3082973" y="4543669"/>
            <a:ext cx="5980761" cy="1504804"/>
            <a:chOff x="3082973" y="4543669"/>
            <a:chExt cx="5980761" cy="1504804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F88E61D-5D90-61A5-6C18-ED88A0CC736F}"/>
                </a:ext>
              </a:extLst>
            </p:cNvPr>
            <p:cNvSpPr txBox="1"/>
            <p:nvPr/>
          </p:nvSpPr>
          <p:spPr>
            <a:xfrm>
              <a:off x="4383991" y="4543669"/>
              <a:ext cx="4679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Énergie fossile  ≈  600 à 1100 g /kWh 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3D0F2E7-2C7E-6C24-BD30-D9B97CC38AEC}"/>
                </a:ext>
              </a:extLst>
            </p:cNvPr>
            <p:cNvSpPr txBox="1"/>
            <p:nvPr/>
          </p:nvSpPr>
          <p:spPr>
            <a:xfrm>
              <a:off x="4383991" y="5648363"/>
              <a:ext cx="3868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Énergie nucléaire  ≈  6 g /kWh 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4D2B8F32-088B-2F35-4322-033AB8064441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 flipV="1">
              <a:off x="3082973" y="4743724"/>
              <a:ext cx="1301018" cy="5894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40C2D030-53EA-3124-0732-D28168CF74D4}"/>
                </a:ext>
              </a:extLst>
            </p:cNvPr>
            <p:cNvCxnSpPr>
              <a:cxnSpLocks/>
              <a:stCxn id="19" idx="3"/>
              <a:endCxn id="21" idx="1"/>
            </p:cNvCxnSpPr>
            <p:nvPr/>
          </p:nvCxnSpPr>
          <p:spPr>
            <a:xfrm>
              <a:off x="3082973" y="5333141"/>
              <a:ext cx="1301018" cy="5152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B595921-7AB6-7EAF-CCF1-E811E71A49D6}"/>
                </a:ext>
              </a:extLst>
            </p:cNvPr>
            <p:cNvSpPr txBox="1"/>
            <p:nvPr/>
          </p:nvSpPr>
          <p:spPr>
            <a:xfrm>
              <a:off x="3521357" y="5040753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0A836BF-ADBD-6580-9DC4-C55D8AAF3A5D}"/>
              </a:ext>
            </a:extLst>
          </p:cNvPr>
          <p:cNvGrpSpPr/>
          <p:nvPr/>
        </p:nvGrpSpPr>
        <p:grpSpPr>
          <a:xfrm>
            <a:off x="186211" y="1091611"/>
            <a:ext cx="8519979" cy="2160531"/>
            <a:chOff x="186211" y="1091611"/>
            <a:chExt cx="8519979" cy="2160531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0BFA2066-7E6D-B3A8-5E9E-0258FA27B08B}"/>
                </a:ext>
              </a:extLst>
            </p:cNvPr>
            <p:cNvGrpSpPr/>
            <p:nvPr/>
          </p:nvGrpSpPr>
          <p:grpSpPr>
            <a:xfrm>
              <a:off x="186211" y="1091611"/>
              <a:ext cx="8519979" cy="2119143"/>
              <a:chOff x="186211" y="1091611"/>
              <a:chExt cx="8519979" cy="2119143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3A1ECC5-042D-0941-A8FC-3BF6C2261319}"/>
                  </a:ext>
                </a:extLst>
              </p:cNvPr>
              <p:cNvSpPr txBox="1"/>
              <p:nvPr/>
            </p:nvSpPr>
            <p:spPr>
              <a:xfrm>
                <a:off x="186211" y="1091611"/>
                <a:ext cx="8395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/>
                  <a:t>centrale photovoltaïque au collège Albert Camus, La Tour d’Aigues (25 janvier 2023)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EB9C4DF-1220-3A16-B031-E22BC8147274}"/>
                  </a:ext>
                </a:extLst>
              </p:cNvPr>
              <p:cNvSpPr txBox="1"/>
              <p:nvPr/>
            </p:nvSpPr>
            <p:spPr>
              <a:xfrm>
                <a:off x="3733482" y="2010425"/>
                <a:ext cx="497270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Production instantanée (kW) :                       53,992</a:t>
                </a:r>
              </a:p>
              <a:p>
                <a:r>
                  <a:rPr lang="fr-FR" sz="2800" dirty="0"/>
                  <a:t>Énergie produite (MWh)  828,80 </a:t>
                </a:r>
              </a:p>
              <a:p>
                <a:r>
                  <a:rPr lang="fr-FR" sz="2800" dirty="0"/>
                  <a:t>CO2 évité (t)                       580,16</a:t>
                </a:r>
              </a:p>
            </p:txBody>
          </p:sp>
        </p:grp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511AAB5-73A1-A06A-5002-330C4C30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211" y="1443710"/>
              <a:ext cx="3598285" cy="1808432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B27DDF2-E4BD-9B68-A60B-D19029D912E4}"/>
              </a:ext>
            </a:extLst>
          </p:cNvPr>
          <p:cNvGrpSpPr/>
          <p:nvPr/>
        </p:nvGrpSpPr>
        <p:grpSpPr>
          <a:xfrm>
            <a:off x="407241" y="4840260"/>
            <a:ext cx="8557172" cy="1456706"/>
            <a:chOff x="407241" y="4840260"/>
            <a:chExt cx="8557172" cy="145670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AE287A9-B391-F71E-F03C-0E106A89D6C9}"/>
                </a:ext>
              </a:extLst>
            </p:cNvPr>
            <p:cNvSpPr txBox="1"/>
            <p:nvPr/>
          </p:nvSpPr>
          <p:spPr>
            <a:xfrm>
              <a:off x="4385659" y="4840260"/>
              <a:ext cx="457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00FF"/>
                  </a:solidFill>
                </a:rPr>
                <a:t>en Allemagne =&gt; CO2 </a:t>
              </a:r>
              <a:r>
                <a:rPr lang="fr-FR" b="1" dirty="0">
                  <a:solidFill>
                    <a:srgbClr val="0000FF"/>
                  </a:solidFill>
                </a:rPr>
                <a:t>évité</a:t>
              </a:r>
              <a:r>
                <a:rPr lang="fr-FR" dirty="0">
                  <a:solidFill>
                    <a:srgbClr val="0000FF"/>
                  </a:solidFill>
                </a:rPr>
                <a:t> </a:t>
              </a:r>
              <a:r>
                <a:rPr lang="fr-FR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≈ 700 gCO2/kWh</a:t>
              </a:r>
              <a:r>
                <a:rPr lang="fr-FR" dirty="0">
                  <a:solidFill>
                    <a:srgbClr val="0000FF"/>
                  </a:solidFill>
                </a:rPr>
                <a:t>  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874B220-B3B9-D8DE-041C-68600E8B88BC}"/>
                </a:ext>
              </a:extLst>
            </p:cNvPr>
            <p:cNvSpPr txBox="1"/>
            <p:nvPr/>
          </p:nvSpPr>
          <p:spPr>
            <a:xfrm>
              <a:off x="4383991" y="5927634"/>
              <a:ext cx="4157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00FF"/>
                  </a:solidFill>
                </a:rPr>
                <a:t>en France =&gt; CO2 </a:t>
              </a:r>
              <a:r>
                <a:rPr lang="fr-FR" b="1" dirty="0">
                  <a:solidFill>
                    <a:srgbClr val="0000FF"/>
                  </a:solidFill>
                </a:rPr>
                <a:t>produit</a:t>
              </a:r>
              <a:r>
                <a:rPr lang="fr-FR" dirty="0">
                  <a:solidFill>
                    <a:srgbClr val="0000FF"/>
                  </a:solidFill>
                </a:rPr>
                <a:t> </a:t>
              </a:r>
              <a:r>
                <a:rPr lang="fr-FR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≈ 38 gCO2/kWh</a:t>
              </a:r>
              <a:r>
                <a:rPr lang="fr-FR" dirty="0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B4A8161-A2F2-F7FE-1305-4DB65E937A6C}"/>
                </a:ext>
              </a:extLst>
            </p:cNvPr>
            <p:cNvSpPr txBox="1"/>
            <p:nvPr/>
          </p:nvSpPr>
          <p:spPr>
            <a:xfrm>
              <a:off x="407241" y="5632011"/>
              <a:ext cx="3144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00FF"/>
                  </a:solidFill>
                </a:rPr>
                <a:t>Photovoltaïque </a:t>
              </a:r>
              <a:r>
                <a:rPr lang="fr-FR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≈</a:t>
              </a:r>
              <a:r>
                <a:rPr lang="fr-FR" dirty="0">
                  <a:solidFill>
                    <a:srgbClr val="0000FF"/>
                  </a:solidFill>
                </a:rPr>
                <a:t> 44 gCO2/kWh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4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B3E05B5-B36A-EA5C-D426-B12EFD29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73" y="2369677"/>
            <a:ext cx="6727583" cy="442449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730424" cy="404664"/>
          </a:xfrm>
        </p:spPr>
        <p:txBody>
          <a:bodyPr/>
          <a:lstStyle/>
          <a:p>
            <a:fld id="{429B0043-BDCD-4051-82B8-E845CDAC6EE6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27584" y="120188"/>
            <a:ext cx="7344816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Quelle dépense, pour quel résultat ?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F96584-4FCA-83B2-0933-19411E991598}"/>
              </a:ext>
            </a:extLst>
          </p:cNvPr>
          <p:cNvSpPr txBox="1"/>
          <p:nvPr/>
        </p:nvSpPr>
        <p:spPr>
          <a:xfrm>
            <a:off x="340133" y="698602"/>
            <a:ext cx="846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La France est un des pays les plus performants de l’OCDE </a:t>
            </a:r>
          </a:p>
          <a:p>
            <a:pPr algn="ctr"/>
            <a:r>
              <a:rPr lang="fr-FR" sz="2000" b="1" dirty="0">
                <a:solidFill>
                  <a:srgbClr val="0070C0"/>
                </a:solidFill>
              </a:rPr>
              <a:t>du point de vue des émissions de CO2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CA569E-EADB-3221-FF56-AA44CB487409}"/>
              </a:ext>
            </a:extLst>
          </p:cNvPr>
          <p:cNvSpPr txBox="1"/>
          <p:nvPr/>
        </p:nvSpPr>
        <p:spPr>
          <a:xfrm>
            <a:off x="14552" y="3150244"/>
            <a:ext cx="2160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France : </a:t>
            </a:r>
          </a:p>
          <a:p>
            <a:r>
              <a:rPr lang="fr-FR" b="1" dirty="0">
                <a:solidFill>
                  <a:srgbClr val="FF0000"/>
                </a:solidFill>
              </a:rPr>
              <a:t>0,82 % du monde</a:t>
            </a:r>
          </a:p>
          <a:p>
            <a:r>
              <a:rPr lang="fr-FR" b="1" dirty="0">
                <a:solidFill>
                  <a:srgbClr val="FF0000"/>
                </a:solidFill>
              </a:rPr>
              <a:t>11,2 % de l’Europe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BA5E056-A244-A6B5-ABB1-D0BF8A678736}"/>
              </a:ext>
            </a:extLst>
          </p:cNvPr>
          <p:cNvCxnSpPr/>
          <p:nvPr/>
        </p:nvCxnSpPr>
        <p:spPr>
          <a:xfrm>
            <a:off x="7462983" y="5072638"/>
            <a:ext cx="0" cy="766619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09402AA-E9EA-D2D9-8934-162D4212C2BD}"/>
              </a:ext>
            </a:extLst>
          </p:cNvPr>
          <p:cNvSpPr txBox="1"/>
          <p:nvPr/>
        </p:nvSpPr>
        <p:spPr>
          <a:xfrm>
            <a:off x="6802353" y="4719904"/>
            <a:ext cx="132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9900"/>
                </a:solidFill>
              </a:rPr>
              <a:t>France 0,8%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0C9BB5-614D-7CFF-AFA7-86C9114B71BF}"/>
              </a:ext>
            </a:extLst>
          </p:cNvPr>
          <p:cNvSpPr txBox="1"/>
          <p:nvPr/>
        </p:nvSpPr>
        <p:spPr>
          <a:xfrm>
            <a:off x="3963690" y="3461522"/>
            <a:ext cx="3566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Émission mondiale : 36 700 Mt CO2</a:t>
            </a:r>
          </a:p>
          <a:p>
            <a:pPr algn="ctr"/>
            <a:r>
              <a:rPr lang="fr-FR" b="1" dirty="0"/>
              <a:t>Europe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≈ 7,3 %</a:t>
            </a:r>
            <a:endParaRPr lang="fr-FR" b="1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F5B15ED-965C-398A-9CEB-5E05720B4073}"/>
              </a:ext>
            </a:extLst>
          </p:cNvPr>
          <p:cNvGrpSpPr/>
          <p:nvPr/>
        </p:nvGrpSpPr>
        <p:grpSpPr>
          <a:xfrm>
            <a:off x="3722161" y="4714229"/>
            <a:ext cx="1173719" cy="1028229"/>
            <a:chOff x="3722161" y="4714229"/>
            <a:chExt cx="1173719" cy="1028229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B8433C38-6BED-2E35-1864-10179B0695E3}"/>
                </a:ext>
              </a:extLst>
            </p:cNvPr>
            <p:cNvCxnSpPr/>
            <p:nvPr/>
          </p:nvCxnSpPr>
          <p:spPr>
            <a:xfrm>
              <a:off x="4216751" y="4975839"/>
              <a:ext cx="0" cy="7666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F4D3338-F678-A61E-99C1-325D031D8CE0}"/>
                </a:ext>
              </a:extLst>
            </p:cNvPr>
            <p:cNvSpPr txBox="1"/>
            <p:nvPr/>
          </p:nvSpPr>
          <p:spPr>
            <a:xfrm>
              <a:off x="3722161" y="4714229"/>
              <a:ext cx="11737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Allemagne : 1,8%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C7BAC8D-D116-FB78-E199-C4D13A77A468}"/>
              </a:ext>
            </a:extLst>
          </p:cNvPr>
          <p:cNvGrpSpPr/>
          <p:nvPr/>
        </p:nvGrpSpPr>
        <p:grpSpPr>
          <a:xfrm>
            <a:off x="1794274" y="1623112"/>
            <a:ext cx="5932280" cy="5184294"/>
            <a:chOff x="1853614" y="1617484"/>
            <a:chExt cx="5932280" cy="5184294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8D910C62-B21D-936F-6174-512B9980E8A4}"/>
                </a:ext>
              </a:extLst>
            </p:cNvPr>
            <p:cNvCxnSpPr/>
            <p:nvPr/>
          </p:nvCxnSpPr>
          <p:spPr>
            <a:xfrm>
              <a:off x="2724727" y="4301786"/>
              <a:ext cx="951346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891BB38B-6224-83FF-EAB0-EBCC8CB05228}"/>
                </a:ext>
              </a:extLst>
            </p:cNvPr>
            <p:cNvCxnSpPr/>
            <p:nvPr/>
          </p:nvCxnSpPr>
          <p:spPr>
            <a:xfrm>
              <a:off x="3666836" y="4193309"/>
              <a:ext cx="0" cy="17918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3479353-CF93-9256-A0A1-2ADA635077AF}"/>
                </a:ext>
              </a:extLst>
            </p:cNvPr>
            <p:cNvSpPr txBox="1"/>
            <p:nvPr/>
          </p:nvSpPr>
          <p:spPr>
            <a:xfrm>
              <a:off x="2882043" y="3830854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60 %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5EC7CC0-8CF6-AEDD-DE4B-D51F57F3C191}"/>
                </a:ext>
              </a:extLst>
            </p:cNvPr>
            <p:cNvSpPr txBox="1"/>
            <p:nvPr/>
          </p:nvSpPr>
          <p:spPr>
            <a:xfrm>
              <a:off x="1853614" y="1617484"/>
              <a:ext cx="59322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>
                  <a:solidFill>
                    <a:srgbClr val="0070C0"/>
                  </a:solidFill>
                </a:rPr>
                <a:t>Sans progrès de la Chine, des USA, de l’Inde et de la Russie </a:t>
              </a:r>
            </a:p>
            <a:p>
              <a:pPr algn="ctr"/>
              <a:r>
                <a:rPr lang="fr-FR" sz="1800" b="1" dirty="0">
                  <a:solidFill>
                    <a:srgbClr val="0070C0"/>
                  </a:solidFill>
                </a:rPr>
                <a:t>tout effort sera vain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11F2BBB-B1CB-781F-7FE5-BC23D25E5C68}"/>
                </a:ext>
              </a:extLst>
            </p:cNvPr>
            <p:cNvSpPr/>
            <p:nvPr/>
          </p:nvSpPr>
          <p:spPr>
            <a:xfrm rot="406877">
              <a:off x="2406971" y="3636701"/>
              <a:ext cx="1360183" cy="31650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40C7028-5079-7EF6-3446-DAB2FBFB4270}"/>
              </a:ext>
            </a:extLst>
          </p:cNvPr>
          <p:cNvSpPr txBox="1"/>
          <p:nvPr/>
        </p:nvSpPr>
        <p:spPr>
          <a:xfrm>
            <a:off x="6295057" y="6481691"/>
            <a:ext cx="16353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Sources : </a:t>
            </a:r>
            <a:r>
              <a:rPr lang="fr-FR" sz="1050" dirty="0" err="1">
                <a:hlinkClick r:id="rId4"/>
              </a:rPr>
              <a:t>countryeconomy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42231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30D9C36E-3D06-5F87-0AF3-4C037DA8DD4E}"/>
              </a:ext>
            </a:extLst>
          </p:cNvPr>
          <p:cNvGrpSpPr/>
          <p:nvPr/>
        </p:nvGrpSpPr>
        <p:grpSpPr>
          <a:xfrm>
            <a:off x="0" y="2136456"/>
            <a:ext cx="9144000" cy="4460896"/>
            <a:chOff x="534838" y="2191774"/>
            <a:chExt cx="7573992" cy="4097922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942EDA55-2EFE-82DD-CB10-8C45A2D5DE5D}"/>
                </a:ext>
              </a:extLst>
            </p:cNvPr>
            <p:cNvGrpSpPr/>
            <p:nvPr/>
          </p:nvGrpSpPr>
          <p:grpSpPr>
            <a:xfrm>
              <a:off x="534838" y="2191774"/>
              <a:ext cx="7573992" cy="4097922"/>
              <a:chOff x="0" y="1084159"/>
              <a:chExt cx="9144000" cy="4947378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4553F314-3B9A-4C0D-1BA3-360CFDDA3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084159"/>
                <a:ext cx="9144000" cy="4947378"/>
              </a:xfrm>
              <a:prstGeom prst="rect">
                <a:avLst/>
              </a:prstGeom>
            </p:spPr>
          </p:pic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5D9FDC3-ED07-595F-7E61-0BBCDC108F58}"/>
                  </a:ext>
                </a:extLst>
              </p:cNvPr>
              <p:cNvSpPr txBox="1"/>
              <p:nvPr/>
            </p:nvSpPr>
            <p:spPr>
              <a:xfrm>
                <a:off x="8110650" y="3703403"/>
                <a:ext cx="741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dirty="0"/>
                  <a:t>France</a:t>
                </a:r>
              </a:p>
              <a:p>
                <a:pPr algn="ctr"/>
                <a:r>
                  <a:rPr lang="fr-FR" sz="1600" dirty="0"/>
                  <a:t>4,58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4696367-9845-3374-0870-074D46C6CFDF}"/>
                  </a:ext>
                </a:extLst>
              </p:cNvPr>
              <p:cNvSpPr txBox="1"/>
              <p:nvPr/>
            </p:nvSpPr>
            <p:spPr>
              <a:xfrm>
                <a:off x="4102991" y="3399504"/>
                <a:ext cx="10663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dirty="0"/>
                  <a:t>Allemagne</a:t>
                </a:r>
              </a:p>
              <a:p>
                <a:pPr algn="ctr"/>
                <a:r>
                  <a:rPr lang="fr-FR" sz="1600" dirty="0"/>
                  <a:t>8,06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5C27F49-A225-2CEB-C8E7-EDB7D34E42B6}"/>
                  </a:ext>
                </a:extLst>
              </p:cNvPr>
              <p:cNvSpPr txBox="1"/>
              <p:nvPr/>
            </p:nvSpPr>
            <p:spPr>
              <a:xfrm>
                <a:off x="3362659" y="2825437"/>
                <a:ext cx="6575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dirty="0"/>
                  <a:t>Chine</a:t>
                </a:r>
              </a:p>
              <a:p>
                <a:pPr algn="ctr"/>
                <a:r>
                  <a:rPr lang="fr-FR" sz="1600" dirty="0"/>
                  <a:t>8,73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B8F6D18-1DE2-FBF3-618D-4EA04BD1BE9E}"/>
                  </a:ext>
                </a:extLst>
              </p:cNvPr>
              <p:cNvSpPr txBox="1"/>
              <p:nvPr/>
            </p:nvSpPr>
            <p:spPr>
              <a:xfrm>
                <a:off x="1644213" y="2067821"/>
                <a:ext cx="652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dirty="0"/>
                  <a:t>USA</a:t>
                </a:r>
              </a:p>
              <a:p>
                <a:pPr algn="ctr"/>
                <a:r>
                  <a:rPr lang="fr-FR" sz="1600" dirty="0"/>
                  <a:t>14,24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EE1C197-9F5E-C114-02BA-EB843110B0E0}"/>
                  </a:ext>
                </a:extLst>
              </p:cNvPr>
              <p:cNvSpPr txBox="1"/>
              <p:nvPr/>
            </p:nvSpPr>
            <p:spPr>
              <a:xfrm>
                <a:off x="2021823" y="2852068"/>
                <a:ext cx="7136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dirty="0"/>
                  <a:t>Russie</a:t>
                </a:r>
              </a:p>
              <a:p>
                <a:pPr algn="ctr"/>
                <a:r>
                  <a:rPr lang="fr-FR" sz="1600" dirty="0"/>
                  <a:t>13,52</a:t>
                </a:r>
              </a:p>
            </p:txBody>
          </p: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B36E5379-E875-CCD7-EED8-ABF2E3AC9E2C}"/>
                  </a:ext>
                </a:extLst>
              </p:cNvPr>
              <p:cNvCxnSpPr/>
              <p:nvPr/>
            </p:nvCxnSpPr>
            <p:spPr>
              <a:xfrm>
                <a:off x="8510200" y="4288178"/>
                <a:ext cx="0" cy="2576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2513106B-2CA3-3BD4-732A-B7CDEEB6E2DA}"/>
                  </a:ext>
                </a:extLst>
              </p:cNvPr>
              <p:cNvCxnSpPr/>
              <p:nvPr/>
            </p:nvCxnSpPr>
            <p:spPr>
              <a:xfrm>
                <a:off x="4579550" y="3943430"/>
                <a:ext cx="0" cy="2576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15BE6B30-D71C-CC16-7D6A-13E4E8D54A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8735" y="3365762"/>
                <a:ext cx="0" cy="76715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931E13E4-B185-45D9-D6F0-2643F0CE1306}"/>
                  </a:ext>
                </a:extLst>
              </p:cNvPr>
              <p:cNvCxnSpPr/>
              <p:nvPr/>
            </p:nvCxnSpPr>
            <p:spPr>
              <a:xfrm>
                <a:off x="2372302" y="3399504"/>
                <a:ext cx="0" cy="2576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49FCAB30-5502-127E-4DB6-E28245E43F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0585" y="2652596"/>
                <a:ext cx="0" cy="91637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62DDD9-9641-9DA0-AB2B-F55EBCFC32D5}"/>
                </a:ext>
              </a:extLst>
            </p:cNvPr>
            <p:cNvSpPr/>
            <p:nvPr/>
          </p:nvSpPr>
          <p:spPr>
            <a:xfrm>
              <a:off x="2872596" y="2275553"/>
              <a:ext cx="4873925" cy="1353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4C274D-4F00-6FFB-582E-1B3D93DB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A60D40B-D16B-4ACF-7F6A-29C47D0C8B78}"/>
              </a:ext>
            </a:extLst>
          </p:cNvPr>
          <p:cNvSpPr txBox="1">
            <a:spLocks/>
          </p:cNvSpPr>
          <p:nvPr/>
        </p:nvSpPr>
        <p:spPr>
          <a:xfrm>
            <a:off x="1496902" y="244951"/>
            <a:ext cx="7344816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neutralité carbone en 2050 : un objectif prioritaire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227E36F-202F-8C5F-BA93-ABD5C5A7D44E}"/>
              </a:ext>
            </a:extLst>
          </p:cNvPr>
          <p:cNvSpPr txBox="1"/>
          <p:nvPr/>
        </p:nvSpPr>
        <p:spPr>
          <a:xfrm>
            <a:off x="1889185" y="802975"/>
            <a:ext cx="72548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En avril 2021, le Conseil de l’Union européenne et le Parlement européen se sont entendus sur la </a:t>
            </a:r>
            <a:r>
              <a:rPr lang="fr-FR" sz="1600" b="1" dirty="0">
                <a:hlinkClick r:id="rId4"/>
              </a:rPr>
              <a:t>loi européenne sur le climat</a:t>
            </a:r>
            <a:r>
              <a:rPr lang="fr-FR" sz="1600" dirty="0"/>
              <a:t>. Cette loi fixe un objectif juridiquement contraignant de zéro émission nette de gaz à effet de serre d'ici 2050 pour tous les pays membres.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C834A37-64F0-BDFF-CFEA-C53E5E39D431}"/>
              </a:ext>
            </a:extLst>
          </p:cNvPr>
          <p:cNvSpPr txBox="1"/>
          <p:nvPr/>
        </p:nvSpPr>
        <p:spPr>
          <a:xfrm>
            <a:off x="3585543" y="2134579"/>
            <a:ext cx="53397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À l’échelle française, c’est la </a:t>
            </a:r>
            <a:r>
              <a:rPr lang="fr-FR" sz="1600" b="1" dirty="0">
                <a:hlinkClick r:id="rId5"/>
              </a:rPr>
              <a:t>loi énergie-climat de 2019</a:t>
            </a:r>
            <a:r>
              <a:rPr lang="fr-FR" sz="1600" dirty="0"/>
              <a:t> qui affirme cet objectif. Cependant, le Haut Conseil pour le Climat (HCM) estime que la France est actuellement </a:t>
            </a:r>
            <a:r>
              <a:rPr lang="fr-FR" sz="1600" b="1" dirty="0"/>
              <a:t>en retard dans ses objectifs climatiques</a:t>
            </a:r>
            <a:r>
              <a:rPr lang="fr-F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00" y="203620"/>
            <a:ext cx="8229600" cy="1143000"/>
          </a:xfrm>
          <a:noFill/>
        </p:spPr>
        <p:txBody>
          <a:bodyPr>
            <a:normAutofit/>
          </a:bodyPr>
          <a:lstStyle/>
          <a:p>
            <a:pPr lvl="0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quoi sert l’énergie 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36618" y="1346620"/>
            <a:ext cx="591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 transformer les choses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F73EC9-10AA-D1BE-C6C0-65D0457E77B8}"/>
              </a:ext>
            </a:extLst>
          </p:cNvPr>
          <p:cNvSpPr txBox="1"/>
          <p:nvPr/>
        </p:nvSpPr>
        <p:spPr>
          <a:xfrm>
            <a:off x="336618" y="3183378"/>
            <a:ext cx="4435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000" dirty="0"/>
              <a:t>À minima, </a:t>
            </a:r>
            <a:r>
              <a:rPr lang="fr-FR" sz="2000" b="1" dirty="0">
                <a:solidFill>
                  <a:srgbClr val="FF0000"/>
                </a:solidFill>
              </a:rPr>
              <a:t>toujours 2 transformations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sz="2000" dirty="0"/>
              <a:t>Une qui </a:t>
            </a:r>
            <a:r>
              <a:rPr lang="fr-FR" sz="2000" b="1" dirty="0"/>
              <a:t>donne</a:t>
            </a:r>
            <a:r>
              <a:rPr lang="fr-FR" sz="2000" dirty="0"/>
              <a:t> de l’énergie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sz="2000" dirty="0"/>
              <a:t>Une qui </a:t>
            </a:r>
            <a:r>
              <a:rPr lang="fr-FR" sz="2000" b="1" dirty="0"/>
              <a:t>reçoit</a:t>
            </a:r>
            <a:r>
              <a:rPr lang="fr-FR" sz="2000" dirty="0"/>
              <a:t> de l’énergie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7D0475-0EF5-5EDE-01E4-9DD486909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01" y="4140662"/>
            <a:ext cx="1865376" cy="18653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E2B139-90D2-0DB5-005E-6B33F471A90B}"/>
              </a:ext>
            </a:extLst>
          </p:cNvPr>
          <p:cNvSpPr txBox="1"/>
          <p:nvPr/>
        </p:nvSpPr>
        <p:spPr>
          <a:xfrm>
            <a:off x="837840" y="4436378"/>
            <a:ext cx="54100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i="1" dirty="0">
                <a:latin typeface="Calibri" pitchFamily="34" charset="0"/>
                <a:cs typeface="Times New Roman" pitchFamily="18" charset="0"/>
              </a:rPr>
              <a:t>Exemple :</a:t>
            </a:r>
          </a:p>
          <a:p>
            <a:pPr algn="ctr"/>
            <a:r>
              <a:rPr lang="fr-FR" sz="2400" b="1" dirty="0"/>
              <a:t>Gaz + O2 </a:t>
            </a:r>
            <a:r>
              <a:rPr lang="fr-FR" sz="2400" b="1" dirty="0">
                <a:sym typeface="Wingdings" panose="05000000000000000000" pitchFamily="2" charset="2"/>
              </a:rPr>
              <a:t> CO2 + H2O</a:t>
            </a:r>
          </a:p>
          <a:p>
            <a:pPr algn="ctr"/>
            <a:r>
              <a:rPr lang="fr-FR" sz="2400" b="1" dirty="0"/>
              <a:t>+   énergie utilisée pour </a:t>
            </a:r>
          </a:p>
          <a:p>
            <a:pPr algn="ctr"/>
            <a:r>
              <a:rPr lang="fr-FR" sz="2400" b="1" dirty="0"/>
              <a:t>eau froide </a:t>
            </a:r>
            <a:r>
              <a:rPr lang="fr-FR" sz="2400" b="1" dirty="0">
                <a:sym typeface="Wingdings" panose="05000000000000000000" pitchFamily="2" charset="2"/>
              </a:rPr>
              <a:t> eau chaude</a:t>
            </a:r>
            <a:r>
              <a:rPr lang="fr-FR" sz="2400" b="1" i="1" dirty="0">
                <a:latin typeface="Calibri" pitchFamily="34" charset="0"/>
                <a:cs typeface="Times New Roman" pitchFamily="18" charset="0"/>
              </a:rPr>
              <a:t>                 </a:t>
            </a:r>
            <a:endParaRPr lang="fr-FR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AF4E82-76FF-5311-3A27-2D109A2E48DF}"/>
              </a:ext>
            </a:extLst>
          </p:cNvPr>
          <p:cNvSpPr txBox="1"/>
          <p:nvPr/>
        </p:nvSpPr>
        <p:spPr>
          <a:xfrm>
            <a:off x="336618" y="2080333"/>
            <a:ext cx="67458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Lavoisier : « </a:t>
            </a:r>
            <a:r>
              <a:rPr lang="fr-FR" sz="2800" b="1" dirty="0"/>
              <a:t>Rien ne se perd, rien ne se crée, tout transforme »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416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66D6B964-B7CE-408E-C2FC-6CD88159F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95" y="4342551"/>
            <a:ext cx="3474176" cy="17954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C855A4-5C72-46B0-97B1-3A1538A9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279" y="226809"/>
            <a:ext cx="7299877" cy="71212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Moyens de production d’électricité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60BFF4EE-B0DD-43E4-843A-EB8B0B642086}"/>
              </a:ext>
            </a:extLst>
          </p:cNvPr>
          <p:cNvGrpSpPr/>
          <p:nvPr/>
        </p:nvGrpSpPr>
        <p:grpSpPr>
          <a:xfrm>
            <a:off x="6589135" y="3895992"/>
            <a:ext cx="2230677" cy="1769082"/>
            <a:chOff x="7176525" y="341864"/>
            <a:chExt cx="2945844" cy="2344774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CB19453-4E75-46B4-B3ED-1CB187E1D9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76525" y="341864"/>
              <a:ext cx="2945844" cy="234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CA3850-37BC-404D-8C9C-79C31C427C94}"/>
                </a:ext>
              </a:extLst>
            </p:cNvPr>
            <p:cNvSpPr/>
            <p:nvPr/>
          </p:nvSpPr>
          <p:spPr>
            <a:xfrm>
              <a:off x="9547055" y="1333988"/>
              <a:ext cx="185154" cy="138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30CC363-4746-4505-8F81-2254B64D648D}"/>
                </a:ext>
              </a:extLst>
            </p:cNvPr>
            <p:cNvSpPr txBox="1"/>
            <p:nvPr/>
          </p:nvSpPr>
          <p:spPr>
            <a:xfrm>
              <a:off x="8069678" y="605023"/>
              <a:ext cx="1419570" cy="397734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hydraulique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9B1978E1-6CD1-4EEF-A74C-5A713D4339BE}"/>
              </a:ext>
            </a:extLst>
          </p:cNvPr>
          <p:cNvGrpSpPr/>
          <p:nvPr/>
        </p:nvGrpSpPr>
        <p:grpSpPr>
          <a:xfrm>
            <a:off x="703426" y="3982321"/>
            <a:ext cx="2053569" cy="1324414"/>
            <a:chOff x="1937418" y="2371642"/>
            <a:chExt cx="3540741" cy="2256799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B5B1472A-6D8B-42C1-A409-9DAE461A2117}"/>
                </a:ext>
              </a:extLst>
            </p:cNvPr>
            <p:cNvGrpSpPr/>
            <p:nvPr/>
          </p:nvGrpSpPr>
          <p:grpSpPr>
            <a:xfrm>
              <a:off x="1937420" y="2371642"/>
              <a:ext cx="3540739" cy="2256799"/>
              <a:chOff x="1147597" y="3702928"/>
              <a:chExt cx="4574473" cy="2623021"/>
            </a:xfrm>
          </p:grpSpPr>
          <p:pic>
            <p:nvPicPr>
              <p:cNvPr id="16" name="Picture 2" descr="Afficher l'image d'origine">
                <a:extLst>
                  <a:ext uri="{FF2B5EF4-FFF2-40B4-BE49-F238E27FC236}">
                    <a16:creationId xmlns:a16="http://schemas.microsoft.com/office/drawing/2014/main" id="{284089E6-4D51-4E67-BC2F-A837B08327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7597" y="3781532"/>
                <a:ext cx="3816624" cy="25444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Afficher l'image d'origine">
                <a:extLst>
                  <a:ext uri="{FF2B5EF4-FFF2-40B4-BE49-F238E27FC236}">
                    <a16:creationId xmlns:a16="http://schemas.microsoft.com/office/drawing/2014/main" id="{4A07E14B-ED74-4988-902D-9E1A42FB07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996" y="3702928"/>
                <a:ext cx="2363074" cy="1670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7874193E-053B-46F2-AA12-51F7FB9FD654}"/>
                </a:ext>
              </a:extLst>
            </p:cNvPr>
            <p:cNvSpPr txBox="1"/>
            <p:nvPr/>
          </p:nvSpPr>
          <p:spPr>
            <a:xfrm>
              <a:off x="1937418" y="3090363"/>
              <a:ext cx="1025639" cy="4326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éolien</a:t>
              </a:r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961B7D-4980-41D6-B4B3-4DE9989B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D113-7F55-4ACA-8837-79B0CFA531B7}" type="slidenum">
              <a:rPr lang="fr-FR" smtClean="0"/>
              <a:t>30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3E8D5AF-BFFC-8C8F-8D52-F79BD94E08F3}"/>
              </a:ext>
            </a:extLst>
          </p:cNvPr>
          <p:cNvGrpSpPr/>
          <p:nvPr/>
        </p:nvGrpSpPr>
        <p:grpSpPr>
          <a:xfrm>
            <a:off x="1252707" y="1166551"/>
            <a:ext cx="7087688" cy="1262649"/>
            <a:chOff x="1117240" y="4587594"/>
            <a:chExt cx="7087688" cy="1262649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A76AAFD-33C2-94E3-E0CF-5433F7AFB87C}"/>
                </a:ext>
              </a:extLst>
            </p:cNvPr>
            <p:cNvSpPr txBox="1"/>
            <p:nvPr/>
          </p:nvSpPr>
          <p:spPr>
            <a:xfrm>
              <a:off x="1117240" y="4629223"/>
              <a:ext cx="49116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Convection</a:t>
              </a:r>
              <a:r>
                <a:rPr lang="fr-FR" dirty="0"/>
                <a:t> </a:t>
              </a:r>
            </a:p>
            <a:p>
              <a:r>
                <a:rPr lang="fr-FR" b="1" dirty="0"/>
                <a:t>énergie mécanique</a:t>
              </a:r>
              <a:r>
                <a:rPr lang="fr-FR" dirty="0"/>
                <a:t> </a:t>
              </a:r>
              <a:r>
                <a:rPr lang="fr-FR" dirty="0">
                  <a:sym typeface="Wingdings" panose="05000000000000000000" pitchFamily="2" charset="2"/>
                </a:rPr>
                <a:t> </a:t>
              </a:r>
              <a:r>
                <a:rPr lang="fr-FR" b="1" dirty="0"/>
                <a:t>énergie électrique</a:t>
              </a:r>
            </a:p>
            <a:p>
              <a:r>
                <a:rPr lang="fr-FR" dirty="0"/>
                <a:t>Aimant tournant             bobines de fil de cuivre</a:t>
              </a: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0F38DAB5-D3F0-4FC0-2F8F-7893381B0E45}"/>
                </a:ext>
              </a:extLst>
            </p:cNvPr>
            <p:cNvGrpSpPr/>
            <p:nvPr/>
          </p:nvGrpSpPr>
          <p:grpSpPr>
            <a:xfrm>
              <a:off x="5735731" y="4587594"/>
              <a:ext cx="2469197" cy="1262649"/>
              <a:chOff x="5811488" y="3501220"/>
              <a:chExt cx="5542312" cy="2834119"/>
            </a:xfrm>
          </p:grpSpPr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A04B5068-A03B-4102-4C0B-12E668A3401D}"/>
                  </a:ext>
                </a:extLst>
              </p:cNvPr>
              <p:cNvGrpSpPr/>
              <p:nvPr/>
            </p:nvGrpSpPr>
            <p:grpSpPr>
              <a:xfrm>
                <a:off x="5811488" y="3501220"/>
                <a:ext cx="5542312" cy="2834119"/>
                <a:chOff x="5811488" y="3501220"/>
                <a:chExt cx="5542312" cy="2834119"/>
              </a:xfrm>
            </p:grpSpPr>
            <p:pic>
              <p:nvPicPr>
                <p:cNvPr id="27" name="Image 26">
                  <a:extLst>
                    <a:ext uri="{FF2B5EF4-FFF2-40B4-BE49-F238E27FC236}">
                      <a16:creationId xmlns:a16="http://schemas.microsoft.com/office/drawing/2014/main" id="{6FF4FFD3-6F3B-6076-A18D-E78771188D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2172" y="3501220"/>
                  <a:ext cx="4851628" cy="2834119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2B92179-AA4D-FF5D-12EC-F41A3B89838C}"/>
                    </a:ext>
                  </a:extLst>
                </p:cNvPr>
                <p:cNvSpPr/>
                <p:nvPr/>
              </p:nvSpPr>
              <p:spPr>
                <a:xfrm>
                  <a:off x="7682844" y="4538740"/>
                  <a:ext cx="546755" cy="322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86300E4F-451D-0C56-BA32-871A9F4B2639}"/>
                    </a:ext>
                  </a:extLst>
                </p:cNvPr>
                <p:cNvGrpSpPr/>
                <p:nvPr/>
              </p:nvGrpSpPr>
              <p:grpSpPr>
                <a:xfrm>
                  <a:off x="6030259" y="4725829"/>
                  <a:ext cx="2578018" cy="270000"/>
                  <a:chOff x="6249125" y="4731805"/>
                  <a:chExt cx="2359151" cy="283849"/>
                </a:xfrm>
              </p:grpSpPr>
              <p:grpSp>
                <p:nvGrpSpPr>
                  <p:cNvPr id="31" name="Groupe 30">
                    <a:extLst>
                      <a:ext uri="{FF2B5EF4-FFF2-40B4-BE49-F238E27FC236}">
                        <a16:creationId xmlns:a16="http://schemas.microsoft.com/office/drawing/2014/main" id="{AD5BE125-02AF-A9C2-3B9D-156044890AA3}"/>
                      </a:ext>
                    </a:extLst>
                  </p:cNvPr>
                  <p:cNvGrpSpPr/>
                  <p:nvPr/>
                </p:nvGrpSpPr>
                <p:grpSpPr>
                  <a:xfrm>
                    <a:off x="6249125" y="4732585"/>
                    <a:ext cx="2359151" cy="283069"/>
                    <a:chOff x="3640183" y="4615543"/>
                    <a:chExt cx="2359151" cy="308713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60D9EFCC-975E-97DB-11E5-B32C454A3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6073" y="4615543"/>
                      <a:ext cx="2333261" cy="308712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2DCB68E9-9402-C44B-ADBD-9FA3174EE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531" y="4684472"/>
                      <a:ext cx="2330803" cy="723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6" name="Ellipse 35">
                      <a:extLst>
                        <a:ext uri="{FF2B5EF4-FFF2-40B4-BE49-F238E27FC236}">
                          <a16:creationId xmlns:a16="http://schemas.microsoft.com/office/drawing/2014/main" id="{27133F64-576F-F01F-C06D-F34CC0CA00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0183" y="4615544"/>
                      <a:ext cx="122556" cy="308712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cxnSp>
                <p:nvCxnSpPr>
                  <p:cNvPr id="32" name="Connecteur droit 31">
                    <a:extLst>
                      <a:ext uri="{FF2B5EF4-FFF2-40B4-BE49-F238E27FC236}">
                        <a16:creationId xmlns:a16="http://schemas.microsoft.com/office/drawing/2014/main" id="{805BE537-F0DA-A244-F1F3-7173D61B26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05555" y="4731805"/>
                    <a:ext cx="230272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eur droit 32">
                    <a:extLst>
                      <a:ext uri="{FF2B5EF4-FFF2-40B4-BE49-F238E27FC236}">
                        <a16:creationId xmlns:a16="http://schemas.microsoft.com/office/drawing/2014/main" id="{015BE3E4-9851-52BD-876A-546E2354EC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05555" y="5015653"/>
                    <a:ext cx="230272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Flèche : courbe vers le bas 29">
                  <a:extLst>
                    <a:ext uri="{FF2B5EF4-FFF2-40B4-BE49-F238E27FC236}">
                      <a16:creationId xmlns:a16="http://schemas.microsoft.com/office/drawing/2014/main" id="{1859B877-9A76-8062-DCF7-1610DF1B7744}"/>
                    </a:ext>
                  </a:extLst>
                </p:cNvPr>
                <p:cNvSpPr/>
                <p:nvPr/>
              </p:nvSpPr>
              <p:spPr>
                <a:xfrm>
                  <a:off x="5811488" y="4546138"/>
                  <a:ext cx="705394" cy="400110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5A51000-F51A-BE33-90F0-6A8C3F089167}"/>
                  </a:ext>
                </a:extLst>
              </p:cNvPr>
              <p:cNvSpPr/>
              <p:nvPr/>
            </p:nvSpPr>
            <p:spPr>
              <a:xfrm>
                <a:off x="6589336" y="5014682"/>
                <a:ext cx="1432874" cy="1235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779B610-BA43-19E0-CAF7-717EB6FEB2A1}"/>
                  </a:ext>
                </a:extLst>
              </p:cNvPr>
              <p:cNvSpPr/>
              <p:nvPr/>
            </p:nvSpPr>
            <p:spPr>
              <a:xfrm>
                <a:off x="7061427" y="5184955"/>
                <a:ext cx="1047946" cy="60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AE20FA-0432-8DC2-BA08-069F6691BD8C}"/>
                  </a:ext>
                </a:extLst>
              </p:cNvPr>
              <p:cNvSpPr/>
              <p:nvPr/>
            </p:nvSpPr>
            <p:spPr>
              <a:xfrm>
                <a:off x="7117987" y="6171484"/>
                <a:ext cx="2808438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A2D6C6-3FB3-A8D0-8AAB-58C2A0EF6B6B}"/>
                  </a:ext>
                </a:extLst>
              </p:cNvPr>
              <p:cNvSpPr/>
              <p:nvPr/>
            </p:nvSpPr>
            <p:spPr>
              <a:xfrm>
                <a:off x="6705506" y="4026019"/>
                <a:ext cx="1047946" cy="60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1BBD34B-6430-01E8-5FE3-DDC73E2A6D76}"/>
              </a:ext>
            </a:extLst>
          </p:cNvPr>
          <p:cNvSpPr txBox="1"/>
          <p:nvPr/>
        </p:nvSpPr>
        <p:spPr>
          <a:xfrm>
            <a:off x="1162442" y="2469897"/>
            <a:ext cx="7180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Courant alternatif : 50hz	1 paire de pôles magnétiques  </a:t>
            </a:r>
            <a:r>
              <a:rPr lang="fr-FR" dirty="0">
                <a:sym typeface="Wingdings" panose="05000000000000000000" pitchFamily="2" charset="2"/>
              </a:rPr>
              <a:t> 3000 tr/mn</a:t>
            </a:r>
          </a:p>
          <a:p>
            <a:r>
              <a:rPr lang="fr-FR" dirty="0">
                <a:sym typeface="Wingdings" panose="05000000000000000000" pitchFamily="2" charset="2"/>
              </a:rPr>
              <a:t>			2 paires de pôles magnétiques 1500 tr/mn</a:t>
            </a:r>
          </a:p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Toutes les machines sont synchronisées</a:t>
            </a:r>
            <a:r>
              <a:rPr lang="fr-FR" dirty="0">
                <a:sym typeface="Wingdings" panose="05000000000000000000" pitchFamily="2" charset="2"/>
              </a:rPr>
              <a:t>		</a:t>
            </a:r>
            <a:r>
              <a:rPr lang="fr-FR" dirty="0" err="1">
                <a:sym typeface="Wingdings" panose="05000000000000000000" pitchFamily="2" charset="2"/>
              </a:rPr>
              <a:t>etc</a:t>
            </a:r>
            <a:r>
              <a:rPr lang="fr-FR" dirty="0">
                <a:sym typeface="Wingdings" panose="05000000000000000000" pitchFamily="2" charset="2"/>
              </a:rPr>
              <a:t>  …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C44FFC-09B0-5338-5294-89BC9C47C952}"/>
              </a:ext>
            </a:extLst>
          </p:cNvPr>
          <p:cNvSpPr txBox="1"/>
          <p:nvPr/>
        </p:nvSpPr>
        <p:spPr>
          <a:xfrm>
            <a:off x="3486435" y="3893103"/>
            <a:ext cx="2015295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1600" b="1" dirty="0"/>
              <a:t>Centrales thermiques</a:t>
            </a:r>
          </a:p>
          <a:p>
            <a:r>
              <a:rPr lang="fr-FR" sz="1600" b="1" dirty="0"/>
              <a:t>Fossiles ou nucléaires</a:t>
            </a:r>
          </a:p>
        </p:txBody>
      </p:sp>
    </p:spTree>
    <p:extLst>
      <p:ext uri="{BB962C8B-B14F-4D97-AF65-F5344CB8AC3E}">
        <p14:creationId xmlns:p14="http://schemas.microsoft.com/office/powerpoint/2010/main" val="2054172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43B0C-1AE1-2C93-7724-3E4B2E0C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3E82D9B-5A4A-3527-EADB-6021946D72E1}"/>
              </a:ext>
            </a:extLst>
          </p:cNvPr>
          <p:cNvSpPr txBox="1">
            <a:spLocks/>
          </p:cNvSpPr>
          <p:nvPr/>
        </p:nvSpPr>
        <p:spPr>
          <a:xfrm>
            <a:off x="112143" y="283526"/>
            <a:ext cx="8741089" cy="667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du réseau électrique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5A08F2-D4FA-8DF5-7715-3600F62435E6}"/>
              </a:ext>
            </a:extLst>
          </p:cNvPr>
          <p:cNvSpPr txBox="1"/>
          <p:nvPr/>
        </p:nvSpPr>
        <p:spPr>
          <a:xfrm>
            <a:off x="224286" y="994981"/>
            <a:ext cx="8516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L’électricité ne se stockant pas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Wingdings" panose="05000000000000000000" pitchFamily="2" charset="2"/>
              </a:rPr>
              <a:t> </a:t>
            </a:r>
            <a:r>
              <a:rPr lang="fr-FR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À tout instant : PRODUCTION = CONSOMMATION 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B9280D-E207-0B33-6B29-E92B2F799E3D}"/>
              </a:ext>
            </a:extLst>
          </p:cNvPr>
          <p:cNvSpPr txBox="1"/>
          <p:nvPr/>
        </p:nvSpPr>
        <p:spPr>
          <a:xfrm>
            <a:off x="963110" y="1381204"/>
            <a:ext cx="7039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baseline="0" dirty="0">
                <a:latin typeface="Calibri" panose="020F0502020204030204" pitchFamily="34" charset="0"/>
              </a:rPr>
              <a:t>L’INDICATEUR de cet équilibre INSTANTANÉ : la FRÉQUENCE du réseau 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36F6D07-7FE6-505A-B326-BC2B04EF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91" y="1794646"/>
            <a:ext cx="5516593" cy="255636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F2AEF79-5F9A-122E-D605-E6B6BDE0E6EC}"/>
              </a:ext>
            </a:extLst>
          </p:cNvPr>
          <p:cNvSpPr txBox="1"/>
          <p:nvPr/>
        </p:nvSpPr>
        <p:spPr>
          <a:xfrm>
            <a:off x="299768" y="4606346"/>
            <a:ext cx="8678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fr-FR" sz="1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ère </a:t>
            </a:r>
            <a:r>
              <a:rPr lang="fr-FR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action : NATURELLE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Wingdings" panose="05000000000000000000" pitchFamily="2" charset="2"/>
              </a:rPr>
              <a:t> </a:t>
            </a:r>
            <a:r>
              <a:rPr lang="fr-FR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Rôle CRUCIAL de l’INERTIE des masses tournantes couplées 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4100EF1-BCD1-1BC3-7C36-033C7D264397}"/>
              </a:ext>
            </a:extLst>
          </p:cNvPr>
          <p:cNvSpPr txBox="1"/>
          <p:nvPr/>
        </p:nvSpPr>
        <p:spPr>
          <a:xfrm>
            <a:off x="388187" y="4895579"/>
            <a:ext cx="73755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Origine des contributions </a:t>
            </a:r>
            <a:r>
              <a:rPr lang="fr-F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fr-F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° Pour ≈ 80 % : groupes turboalternateurs de </a:t>
            </a:r>
            <a:r>
              <a:rPr lang="fr-FR" sz="140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production </a:t>
            </a:r>
            <a:r>
              <a:rPr lang="fr-F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(à vapeur, à gaz, hydrauliques) </a:t>
            </a:r>
          </a:p>
          <a:p>
            <a:r>
              <a:rPr lang="fr-F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° Pour ≈ 20 % : certains </a:t>
            </a:r>
            <a:r>
              <a:rPr lang="fr-FR" sz="140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récepteurs </a:t>
            </a:r>
            <a:r>
              <a:rPr lang="fr-F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r-FR" sz="140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moteurs</a:t>
            </a:r>
            <a:r>
              <a:rPr lang="fr-F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essentiellement industriels) </a:t>
            </a:r>
            <a:r>
              <a:rPr lang="fr-FR" sz="140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  <a:endParaRPr lang="fr-FR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43EC2D4-A138-D82C-0907-3063F693FEA1}"/>
              </a:ext>
            </a:extLst>
          </p:cNvPr>
          <p:cNvSpPr txBox="1"/>
          <p:nvPr/>
        </p:nvSpPr>
        <p:spPr>
          <a:xfrm>
            <a:off x="299768" y="5757420"/>
            <a:ext cx="8352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fr-FR" sz="1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ème </a:t>
            </a:r>
            <a:r>
              <a:rPr lang="fr-FR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action : VOLONTAIRE </a:t>
            </a:r>
            <a:r>
              <a:rPr lang="fr-FR" sz="1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= moyens de réglage </a:t>
            </a:r>
            <a:r>
              <a:rPr lang="fr-FR" sz="1400" b="1" i="0" u="none" strike="noStrike" baseline="0" dirty="0">
                <a:latin typeface="Wingdings" panose="05000000000000000000" pitchFamily="2" charset="2"/>
              </a:rPr>
              <a:t> </a:t>
            </a:r>
            <a:r>
              <a:rPr lang="fr-FR" sz="1400" b="1" i="0" u="none" strike="noStrike" baseline="0" dirty="0">
                <a:latin typeface="Calibri" panose="020F0502020204030204" pitchFamily="34" charset="0"/>
              </a:rPr>
              <a:t>moyens pilotables (hydraulique, vapeur)</a:t>
            </a:r>
            <a:endParaRPr lang="fr-FR" sz="1600" b="1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877D4EB-98EE-EFF6-43E9-CD39A06FCBC3}"/>
              </a:ext>
            </a:extLst>
          </p:cNvPr>
          <p:cNvCxnSpPr>
            <a:cxnSpLocks/>
          </p:cNvCxnSpPr>
          <p:nvPr/>
        </p:nvCxnSpPr>
        <p:spPr>
          <a:xfrm flipH="1">
            <a:off x="7116792" y="2769079"/>
            <a:ext cx="439948" cy="69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00F85BE-FC86-D486-54A8-AB664A577136}"/>
              </a:ext>
            </a:extLst>
          </p:cNvPr>
          <p:cNvSpPr txBox="1"/>
          <p:nvPr/>
        </p:nvSpPr>
        <p:spPr>
          <a:xfrm>
            <a:off x="7499775" y="2456971"/>
            <a:ext cx="146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STEP principalement</a:t>
            </a:r>
          </a:p>
        </p:txBody>
      </p:sp>
    </p:spTree>
    <p:extLst>
      <p:ext uri="{BB962C8B-B14F-4D97-AF65-F5344CB8AC3E}">
        <p14:creationId xmlns:p14="http://schemas.microsoft.com/office/powerpoint/2010/main" val="1360767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C49CD5-F37A-2CC2-FEC8-197BA6E2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5DDBC0-493E-1173-0E1C-35D7F43138B4}"/>
              </a:ext>
            </a:extLst>
          </p:cNvPr>
          <p:cNvSpPr txBox="1"/>
          <p:nvPr/>
        </p:nvSpPr>
        <p:spPr>
          <a:xfrm>
            <a:off x="-258" y="3018554"/>
            <a:ext cx="230704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6016"/>
            <a:r>
              <a:rPr lang="fr-FR" sz="1600" b="1" dirty="0"/>
              <a:t>Parc installé 1</a:t>
            </a:r>
            <a:r>
              <a:rPr lang="fr-FR" sz="1600" b="1" baseline="30000" dirty="0"/>
              <a:t>er</a:t>
            </a:r>
            <a:r>
              <a:rPr lang="fr-FR" sz="1600" b="1" dirty="0"/>
              <a:t> juin 2023</a:t>
            </a:r>
          </a:p>
          <a:p>
            <a:pPr defTabSz="506016"/>
            <a:endParaRPr lang="fr-FR" sz="1200" dirty="0"/>
          </a:p>
          <a:p>
            <a:pPr defTabSz="444500"/>
            <a:r>
              <a:rPr lang="fr-FR" sz="1200" dirty="0"/>
              <a:t>Charbon	1 810 MW	1%</a:t>
            </a:r>
          </a:p>
          <a:p>
            <a:pPr defTabSz="444500"/>
            <a:r>
              <a:rPr lang="fr-FR" sz="1200" dirty="0"/>
              <a:t>Bioénergies	2 225 MW	2%</a:t>
            </a:r>
          </a:p>
          <a:p>
            <a:pPr defTabSz="444500"/>
            <a:r>
              <a:rPr lang="fr-FR" sz="1200" dirty="0"/>
              <a:t>Fioul		2 678 MW	2%</a:t>
            </a:r>
          </a:p>
          <a:p>
            <a:pPr defTabSz="444500"/>
            <a:r>
              <a:rPr lang="fr-FR" sz="1200" dirty="0"/>
              <a:t>Gaz		12 614 MW	9%</a:t>
            </a:r>
          </a:p>
          <a:p>
            <a:pPr defTabSz="444500"/>
            <a:r>
              <a:rPr lang="fr-FR" sz="1200" dirty="0"/>
              <a:t>Solaire		17 620 MW	12%</a:t>
            </a:r>
          </a:p>
          <a:p>
            <a:pPr defTabSz="444500"/>
            <a:r>
              <a:rPr lang="fr-FR" sz="1200" dirty="0"/>
              <a:t>Eolien		23 059 MW	16%</a:t>
            </a:r>
          </a:p>
          <a:p>
            <a:pPr defTabSz="444500"/>
            <a:r>
              <a:rPr lang="fr-FR" sz="1200" dirty="0"/>
              <a:t>Hydraulique	25 464 MW	17%</a:t>
            </a:r>
          </a:p>
          <a:p>
            <a:pPr defTabSz="444500"/>
            <a:r>
              <a:rPr lang="fr-FR" sz="1200" dirty="0"/>
              <a:t>Nucléaire	61 370 MW	42%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6FB2B1-4E50-F757-4023-6FFB370F676D}"/>
              </a:ext>
            </a:extLst>
          </p:cNvPr>
          <p:cNvSpPr txBox="1"/>
          <p:nvPr/>
        </p:nvSpPr>
        <p:spPr>
          <a:xfrm>
            <a:off x="71570" y="1781358"/>
            <a:ext cx="20578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latin typeface="Arial" panose="020B0604020202020204" pitchFamily="34" charset="0"/>
              </a:rPr>
              <a:t>du 1 janvier 2024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latin typeface="Arial" panose="020B0604020202020204" pitchFamily="34" charset="0"/>
              </a:rPr>
              <a:t>au 14 janvier 2024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626690-86B7-2E53-7783-7AA5D2301CAC}"/>
              </a:ext>
            </a:extLst>
          </p:cNvPr>
          <p:cNvSpPr txBox="1"/>
          <p:nvPr/>
        </p:nvSpPr>
        <p:spPr>
          <a:xfrm>
            <a:off x="-84235" y="1097801"/>
            <a:ext cx="2739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Production d'électricité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par filière en France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DAB5C48-F9F9-A4D4-F79C-6D76EC8EB268}"/>
              </a:ext>
            </a:extLst>
          </p:cNvPr>
          <p:cNvGrpSpPr/>
          <p:nvPr/>
        </p:nvGrpSpPr>
        <p:grpSpPr>
          <a:xfrm>
            <a:off x="2654785" y="233855"/>
            <a:ext cx="6303662" cy="6545152"/>
            <a:chOff x="2654785" y="226205"/>
            <a:chExt cx="6303662" cy="5979857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53605C7-FF84-D045-1600-E6190E65DEB2}"/>
                </a:ext>
              </a:extLst>
            </p:cNvPr>
            <p:cNvSpPr txBox="1"/>
            <p:nvPr/>
          </p:nvSpPr>
          <p:spPr>
            <a:xfrm>
              <a:off x="2654785" y="286685"/>
              <a:ext cx="1229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Consommation </a:t>
              </a:r>
            </a:p>
            <a:p>
              <a:r>
                <a:rPr lang="fr-FR" sz="1200" b="1" dirty="0"/>
                <a:t>électrique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B5898B3-EF44-306B-707E-963EC342C220}"/>
                </a:ext>
              </a:extLst>
            </p:cNvPr>
            <p:cNvSpPr txBox="1"/>
            <p:nvPr/>
          </p:nvSpPr>
          <p:spPr>
            <a:xfrm>
              <a:off x="3161672" y="817614"/>
              <a:ext cx="54181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900" dirty="0"/>
                <a:t>45 000 MW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60B3B0E-7231-570F-705E-12DD4C7F7FA0}"/>
                </a:ext>
              </a:extLst>
            </p:cNvPr>
            <p:cNvSpPr txBox="1"/>
            <p:nvPr/>
          </p:nvSpPr>
          <p:spPr>
            <a:xfrm>
              <a:off x="3162605" y="226205"/>
              <a:ext cx="541815" cy="126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900" dirty="0"/>
                <a:t>80 000 MW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974CA4A2-1B4A-8ED2-5640-FE6C3DCE7823}"/>
                </a:ext>
              </a:extLst>
            </p:cNvPr>
            <p:cNvGrpSpPr/>
            <p:nvPr/>
          </p:nvGrpSpPr>
          <p:grpSpPr>
            <a:xfrm>
              <a:off x="3175623" y="1317385"/>
              <a:ext cx="716158" cy="126538"/>
              <a:chOff x="5200095" y="1386886"/>
              <a:chExt cx="779701" cy="137764"/>
            </a:xfrm>
          </p:grpSpPr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80B995A4-E65D-3B80-1FEE-9AEC799E24E7}"/>
                  </a:ext>
                </a:extLst>
              </p:cNvPr>
              <p:cNvSpPr txBox="1"/>
              <p:nvPr/>
            </p:nvSpPr>
            <p:spPr>
              <a:xfrm>
                <a:off x="5200095" y="1386886"/>
                <a:ext cx="589889" cy="137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900" dirty="0"/>
                  <a:t>80 000 MW</a:t>
                </a:r>
              </a:p>
            </p:txBody>
          </p: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795BDA19-F5E4-6B16-48CD-279A73FD2C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9983" y="1463134"/>
                <a:ext cx="189813" cy="182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264CAC3-25DF-6B7C-AD05-52574095B54C}"/>
                </a:ext>
              </a:extLst>
            </p:cNvPr>
            <p:cNvGrpSpPr/>
            <p:nvPr/>
          </p:nvGrpSpPr>
          <p:grpSpPr>
            <a:xfrm>
              <a:off x="3434345" y="1975672"/>
              <a:ext cx="379363" cy="126537"/>
              <a:chOff x="5667032" y="2109545"/>
              <a:chExt cx="413024" cy="137763"/>
            </a:xfrm>
          </p:grpSpPr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1968D23E-3941-CF9E-5281-8317133F66BC}"/>
                  </a:ext>
                </a:extLst>
              </p:cNvPr>
              <p:cNvSpPr txBox="1"/>
              <p:nvPr/>
            </p:nvSpPr>
            <p:spPr>
              <a:xfrm>
                <a:off x="5667032" y="2109545"/>
                <a:ext cx="308212" cy="1377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900" dirty="0"/>
                  <a:t>0 MW</a:t>
                </a:r>
              </a:p>
            </p:txBody>
          </p: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49E3C7A7-ADAF-1F67-12BC-180FC65CB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5244" y="2185732"/>
                <a:ext cx="10481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B3F9906-4D06-6283-A907-42380F341C98}"/>
                </a:ext>
              </a:extLst>
            </p:cNvPr>
            <p:cNvGrpSpPr/>
            <p:nvPr/>
          </p:nvGrpSpPr>
          <p:grpSpPr>
            <a:xfrm>
              <a:off x="3495771" y="3523580"/>
              <a:ext cx="387592" cy="138499"/>
              <a:chOff x="5724479" y="2183980"/>
              <a:chExt cx="421983" cy="150787"/>
            </a:xfrm>
          </p:grpSpPr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104088-E0CE-3584-20F9-2E8F5FD6CB00}"/>
                  </a:ext>
                </a:extLst>
              </p:cNvPr>
              <p:cNvSpPr txBox="1"/>
              <p:nvPr/>
            </p:nvSpPr>
            <p:spPr>
              <a:xfrm>
                <a:off x="5724479" y="2183980"/>
                <a:ext cx="310653" cy="150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900" dirty="0"/>
                  <a:t>0 MW</a:t>
                </a:r>
              </a:p>
            </p:txBody>
          </p: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725FECCD-0D83-2CA4-5355-29C4466AB6D3}"/>
                  </a:ext>
                </a:extLst>
              </p:cNvPr>
              <p:cNvCxnSpPr>
                <a:cxnSpLocks/>
                <a:stCxn id="42" idx="3"/>
              </p:cNvCxnSpPr>
              <p:nvPr/>
            </p:nvCxnSpPr>
            <p:spPr>
              <a:xfrm>
                <a:off x="6035132" y="2259374"/>
                <a:ext cx="111330" cy="15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3AB8C7E-54B2-7555-453C-332A7138A24C}"/>
                </a:ext>
              </a:extLst>
            </p:cNvPr>
            <p:cNvGrpSpPr/>
            <p:nvPr/>
          </p:nvGrpSpPr>
          <p:grpSpPr>
            <a:xfrm>
              <a:off x="3495771" y="4822716"/>
              <a:ext cx="387592" cy="138499"/>
              <a:chOff x="5733906" y="2162250"/>
              <a:chExt cx="421983" cy="150787"/>
            </a:xfrm>
          </p:grpSpPr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7CBB8BAF-9116-8974-4355-A04EDD487D12}"/>
                  </a:ext>
                </a:extLst>
              </p:cNvPr>
              <p:cNvSpPr txBox="1"/>
              <p:nvPr/>
            </p:nvSpPr>
            <p:spPr>
              <a:xfrm>
                <a:off x="5733906" y="2162250"/>
                <a:ext cx="310653" cy="150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900" dirty="0"/>
                  <a:t>0 MW</a:t>
                </a:r>
              </a:p>
            </p:txBody>
          </p: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49F46232-B791-5C5F-08E7-571B77C1FC54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>
                <a:off x="6044559" y="2237644"/>
                <a:ext cx="111330" cy="15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DC8D79F6-E847-5AD2-FEFB-5DAF984E3BBB}"/>
                </a:ext>
              </a:extLst>
            </p:cNvPr>
            <p:cNvGrpSpPr/>
            <p:nvPr/>
          </p:nvGrpSpPr>
          <p:grpSpPr>
            <a:xfrm>
              <a:off x="3434347" y="6067563"/>
              <a:ext cx="387592" cy="138499"/>
              <a:chOff x="5657606" y="2076037"/>
              <a:chExt cx="421983" cy="150787"/>
            </a:xfrm>
          </p:grpSpPr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1AA636A2-78BB-0D5E-07F4-14E355236581}"/>
                  </a:ext>
                </a:extLst>
              </p:cNvPr>
              <p:cNvSpPr txBox="1"/>
              <p:nvPr/>
            </p:nvSpPr>
            <p:spPr>
              <a:xfrm>
                <a:off x="5657606" y="2076037"/>
                <a:ext cx="310653" cy="150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900" dirty="0"/>
                  <a:t>0 MW</a:t>
                </a:r>
              </a:p>
            </p:txBody>
          </p: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98F0F79B-65B4-2683-CA11-9B569045AC47}"/>
                  </a:ext>
                </a:extLst>
              </p:cNvPr>
              <p:cNvCxnSpPr>
                <a:cxnSpLocks/>
                <a:stCxn id="38" idx="3"/>
              </p:cNvCxnSpPr>
              <p:nvPr/>
            </p:nvCxnSpPr>
            <p:spPr>
              <a:xfrm>
                <a:off x="5968259" y="2151431"/>
                <a:ext cx="111330" cy="15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E369CAF8-CBB8-CADE-1CBC-F384D1A42EC3}"/>
                </a:ext>
              </a:extLst>
            </p:cNvPr>
            <p:cNvGrpSpPr/>
            <p:nvPr/>
          </p:nvGrpSpPr>
          <p:grpSpPr>
            <a:xfrm>
              <a:off x="3208658" y="2685322"/>
              <a:ext cx="716159" cy="126537"/>
              <a:chOff x="5165966" y="1458237"/>
              <a:chExt cx="779702" cy="137764"/>
            </a:xfrm>
          </p:grpSpPr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2B8AEB0D-55EF-1155-27C3-D2DF2978A0CE}"/>
                  </a:ext>
                </a:extLst>
              </p:cNvPr>
              <p:cNvSpPr txBox="1"/>
              <p:nvPr/>
            </p:nvSpPr>
            <p:spPr>
              <a:xfrm>
                <a:off x="5165966" y="1458237"/>
                <a:ext cx="589889" cy="137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900" dirty="0"/>
                  <a:t>50 000 MW</a:t>
                </a:r>
              </a:p>
            </p:txBody>
          </p: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CD73FB65-2BF6-45AB-4F40-65427F537404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5755855" y="1527119"/>
                <a:ext cx="189813" cy="468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F1066959-8854-A298-A2D7-2DA539CACF1F}"/>
                </a:ext>
              </a:extLst>
            </p:cNvPr>
            <p:cNvGrpSpPr/>
            <p:nvPr/>
          </p:nvGrpSpPr>
          <p:grpSpPr>
            <a:xfrm>
              <a:off x="3239298" y="4021503"/>
              <a:ext cx="716159" cy="126537"/>
              <a:chOff x="5193341" y="1462723"/>
              <a:chExt cx="779701" cy="137764"/>
            </a:xfrm>
          </p:grpSpPr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DAB441F-A57F-EA2B-FAEF-6AB1D9187D7C}"/>
                  </a:ext>
                </a:extLst>
              </p:cNvPr>
              <p:cNvSpPr txBox="1"/>
              <p:nvPr/>
            </p:nvSpPr>
            <p:spPr>
              <a:xfrm>
                <a:off x="5193341" y="1462723"/>
                <a:ext cx="589888" cy="137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900" dirty="0"/>
                  <a:t>16 000 MW</a:t>
                </a:r>
              </a:p>
            </p:txBody>
          </p: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8EDEBDD8-FE9F-9D48-DFE1-36D1B5393149}"/>
                  </a:ext>
                </a:extLst>
              </p:cNvPr>
              <p:cNvCxnSpPr>
                <a:stCxn id="34" idx="3"/>
              </p:cNvCxnSpPr>
              <p:nvPr/>
            </p:nvCxnSpPr>
            <p:spPr>
              <a:xfrm>
                <a:off x="5783229" y="1531605"/>
                <a:ext cx="189813" cy="46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F72589EB-38DA-29DB-D8A0-0B3CC9D03F97}"/>
                </a:ext>
              </a:extLst>
            </p:cNvPr>
            <p:cNvGrpSpPr/>
            <p:nvPr/>
          </p:nvGrpSpPr>
          <p:grpSpPr>
            <a:xfrm>
              <a:off x="3239298" y="5375929"/>
              <a:ext cx="716159" cy="126537"/>
              <a:chOff x="5150106" y="1551281"/>
              <a:chExt cx="779702" cy="137764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7A1D13E-6A1D-F59F-56F8-75A70EA4B6FB}"/>
                  </a:ext>
                </a:extLst>
              </p:cNvPr>
              <p:cNvSpPr txBox="1"/>
              <p:nvPr/>
            </p:nvSpPr>
            <p:spPr>
              <a:xfrm>
                <a:off x="5150106" y="1551281"/>
                <a:ext cx="609141" cy="1377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900" dirty="0"/>
                  <a:t>15 000 MW</a:t>
                </a:r>
              </a:p>
            </p:txBody>
          </p: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4B6C244-F46E-DF42-0A3C-96CE5BCEC769}"/>
                  </a:ext>
                </a:extLst>
              </p:cNvPr>
              <p:cNvCxnSpPr>
                <a:cxnSpLocks/>
                <a:stCxn id="32" idx="3"/>
              </p:cNvCxnSpPr>
              <p:nvPr/>
            </p:nvCxnSpPr>
            <p:spPr>
              <a:xfrm>
                <a:off x="5759247" y="1620163"/>
                <a:ext cx="170561" cy="468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4BD2EEC-D28E-6002-C073-E3FD46661608}"/>
                </a:ext>
              </a:extLst>
            </p:cNvPr>
            <p:cNvSpPr txBox="1"/>
            <p:nvPr/>
          </p:nvSpPr>
          <p:spPr>
            <a:xfrm>
              <a:off x="2884473" y="1476043"/>
              <a:ext cx="939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Production</a:t>
              </a:r>
            </a:p>
            <a:p>
              <a:r>
                <a:rPr lang="fr-FR" sz="1200" b="1" dirty="0"/>
                <a:t>par filière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C8F6E90-DA8E-652A-D0A3-65A82B402D35}"/>
                </a:ext>
              </a:extLst>
            </p:cNvPr>
            <p:cNvSpPr txBox="1"/>
            <p:nvPr/>
          </p:nvSpPr>
          <p:spPr>
            <a:xfrm>
              <a:off x="2909246" y="2825960"/>
              <a:ext cx="919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Production Nucléaire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D342C94-D3A6-EEC1-FD0F-7972534304F2}"/>
                </a:ext>
              </a:extLst>
            </p:cNvPr>
            <p:cNvSpPr txBox="1"/>
            <p:nvPr/>
          </p:nvSpPr>
          <p:spPr>
            <a:xfrm>
              <a:off x="2879658" y="4148954"/>
              <a:ext cx="9666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Production</a:t>
              </a:r>
            </a:p>
            <a:p>
              <a:r>
                <a:rPr lang="fr-FR" sz="1200" b="1" dirty="0"/>
                <a:t>Hydraulique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16562B0-23F5-3641-AA0F-07DB07F82B2C}"/>
                </a:ext>
              </a:extLst>
            </p:cNvPr>
            <p:cNvSpPr txBox="1"/>
            <p:nvPr/>
          </p:nvSpPr>
          <p:spPr>
            <a:xfrm>
              <a:off x="2922377" y="5492024"/>
              <a:ext cx="891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Production</a:t>
              </a:r>
            </a:p>
            <a:p>
              <a:r>
                <a:rPr lang="fr-FR" sz="1200" b="1" dirty="0"/>
                <a:t>Eolienne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177A473-293C-A3B8-D1E5-73497A61B8E3}"/>
                </a:ext>
              </a:extLst>
            </p:cNvPr>
            <p:cNvSpPr txBox="1"/>
            <p:nvPr/>
          </p:nvSpPr>
          <p:spPr>
            <a:xfrm>
              <a:off x="3823125" y="2174321"/>
              <a:ext cx="5135322" cy="19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363"/>
              <a:r>
                <a:rPr lang="fr-FR" sz="800" dirty="0">
                  <a:solidFill>
                    <a:srgbClr val="0000FF"/>
                  </a:solidFill>
                </a:rPr>
                <a:t>Lun	</a:t>
              </a:r>
              <a:r>
                <a:rPr lang="fr-FR" sz="800" dirty="0" err="1">
                  <a:solidFill>
                    <a:srgbClr val="0000FF"/>
                  </a:solidFill>
                </a:rPr>
                <a:t>mar</a:t>
              </a:r>
              <a:r>
                <a:rPr lang="fr-FR" sz="800" dirty="0">
                  <a:solidFill>
                    <a:srgbClr val="0000FF"/>
                  </a:solidFill>
                </a:rPr>
                <a:t>	mer	jeu	</a:t>
              </a:r>
              <a:r>
                <a:rPr lang="fr-FR" sz="800" dirty="0" err="1">
                  <a:solidFill>
                    <a:srgbClr val="0000FF"/>
                  </a:solidFill>
                </a:rPr>
                <a:t>ven</a:t>
              </a:r>
              <a:r>
                <a:rPr lang="fr-FR" sz="800" dirty="0">
                  <a:solidFill>
                    <a:srgbClr val="0000FF"/>
                  </a:solidFill>
                </a:rPr>
                <a:t>	</a:t>
              </a:r>
              <a:r>
                <a:rPr lang="fr-FR" sz="800" dirty="0" err="1">
                  <a:solidFill>
                    <a:srgbClr val="0000FF"/>
                  </a:solidFill>
                </a:rPr>
                <a:t>sam</a:t>
              </a:r>
              <a:r>
                <a:rPr lang="fr-FR" sz="800" dirty="0">
                  <a:solidFill>
                    <a:srgbClr val="0000FF"/>
                  </a:solidFill>
                </a:rPr>
                <a:t>	</a:t>
              </a:r>
              <a:r>
                <a:rPr lang="fr-FR" sz="800" dirty="0" err="1">
                  <a:solidFill>
                    <a:srgbClr val="0000FF"/>
                  </a:solidFill>
                </a:rPr>
                <a:t>dim</a:t>
              </a:r>
              <a:r>
                <a:rPr lang="fr-FR" sz="800" dirty="0">
                  <a:solidFill>
                    <a:srgbClr val="0000FF"/>
                  </a:solidFill>
                </a:rPr>
                <a:t>	</a:t>
              </a:r>
              <a:r>
                <a:rPr lang="fr-FR" sz="800" dirty="0" err="1">
                  <a:solidFill>
                    <a:srgbClr val="0000FF"/>
                  </a:solidFill>
                </a:rPr>
                <a:t>lun</a:t>
              </a:r>
              <a:r>
                <a:rPr lang="fr-FR" sz="800" dirty="0">
                  <a:solidFill>
                    <a:srgbClr val="0000FF"/>
                  </a:solidFill>
                </a:rPr>
                <a:t>	</a:t>
              </a:r>
              <a:r>
                <a:rPr lang="fr-FR" sz="800" dirty="0" err="1">
                  <a:solidFill>
                    <a:srgbClr val="0000FF"/>
                  </a:solidFill>
                </a:rPr>
                <a:t>mar</a:t>
              </a:r>
              <a:r>
                <a:rPr lang="fr-FR" sz="800" dirty="0">
                  <a:solidFill>
                    <a:srgbClr val="0000FF"/>
                  </a:solidFill>
                </a:rPr>
                <a:t>	mer	jeu	</a:t>
              </a:r>
              <a:r>
                <a:rPr lang="fr-FR" sz="800" dirty="0" err="1">
                  <a:solidFill>
                    <a:srgbClr val="0000FF"/>
                  </a:solidFill>
                </a:rPr>
                <a:t>ven</a:t>
              </a:r>
              <a:r>
                <a:rPr lang="fr-FR" sz="800" dirty="0">
                  <a:solidFill>
                    <a:srgbClr val="0000FF"/>
                  </a:solidFill>
                </a:rPr>
                <a:t>	</a:t>
              </a:r>
              <a:r>
                <a:rPr lang="fr-FR" sz="800" dirty="0" err="1">
                  <a:solidFill>
                    <a:srgbClr val="0000FF"/>
                  </a:solidFill>
                </a:rPr>
                <a:t>sam</a:t>
              </a:r>
              <a:r>
                <a:rPr lang="fr-FR" sz="800" dirty="0">
                  <a:solidFill>
                    <a:srgbClr val="0000FF"/>
                  </a:solidFill>
                </a:rPr>
                <a:t>	</a:t>
              </a:r>
              <a:r>
                <a:rPr lang="fr-FR" sz="800" dirty="0" err="1">
                  <a:solidFill>
                    <a:srgbClr val="0000FF"/>
                  </a:solidFill>
                </a:rPr>
                <a:t>dim</a:t>
              </a:r>
              <a:r>
                <a:rPr lang="fr-FR" sz="800" dirty="0">
                  <a:solidFill>
                    <a:srgbClr val="0000FF"/>
                  </a:solidFill>
                </a:rPr>
                <a:t>        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A6942E3-EE8F-CF2C-7879-A9300BC3CEFA}"/>
                </a:ext>
              </a:extLst>
            </p:cNvPr>
            <p:cNvCxnSpPr/>
            <p:nvPr/>
          </p:nvCxnSpPr>
          <p:spPr>
            <a:xfrm flipV="1">
              <a:off x="3705829" y="302176"/>
              <a:ext cx="174344" cy="1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61C8BCE1-9D94-9D81-461B-1190F685707E}"/>
                </a:ext>
              </a:extLst>
            </p:cNvPr>
            <p:cNvCxnSpPr/>
            <p:nvPr/>
          </p:nvCxnSpPr>
          <p:spPr>
            <a:xfrm flipV="1">
              <a:off x="3735953" y="881372"/>
              <a:ext cx="174344" cy="1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A5554EFC-620C-5CDB-5162-C12F7085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025" y="52922"/>
            <a:ext cx="5135321" cy="993702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E4A2B29-2340-590B-D87A-33987191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125" y="2624733"/>
            <a:ext cx="5135322" cy="131852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50217FCE-E6AD-D7D9-9D3E-ECB0CF508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711" y="4000927"/>
            <a:ext cx="5135322" cy="135773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783412AD-B075-02C8-1300-6C587CB31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939" y="5424208"/>
            <a:ext cx="5127094" cy="1433791"/>
          </a:xfrm>
          <a:prstGeom prst="rect">
            <a:avLst/>
          </a:prstGeom>
        </p:spPr>
      </p:pic>
      <p:sp>
        <p:nvSpPr>
          <p:cNvPr id="58" name="Rectangle 3">
            <a:extLst>
              <a:ext uri="{FF2B5EF4-FFF2-40B4-BE49-F238E27FC236}">
                <a16:creationId xmlns:a16="http://schemas.microsoft.com/office/drawing/2014/main" id="{C468C91D-7EE9-123A-7FD4-FE39C1EC3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64" y="6056758"/>
            <a:ext cx="237659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dirty="0"/>
              <a:t>Sources :</a:t>
            </a:r>
            <a:endParaRPr lang="fr-FR" altLang="fr-FR" sz="900" b="1" dirty="0">
              <a:latin typeface="Arial" panose="020B0604020202020204" pitchFamily="34" charset="0"/>
              <a:hlinkClick r:id="rId6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b="1" dirty="0">
                <a:latin typeface="Arial" panose="020B0604020202020204" pitchFamily="34" charset="0"/>
                <a:hlinkClick r:id="rId6"/>
              </a:rPr>
              <a:t>RTE éCO2mix - Synthèse des données </a:t>
            </a:r>
            <a:endParaRPr lang="fr-FR" altLang="fr-FR" sz="900" b="1" dirty="0"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49C233-CB7A-1640-FD54-9885396C7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754" y="1094660"/>
            <a:ext cx="5167927" cy="13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1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750612-12E1-7A1F-6DD7-BFD20ECD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7CD5E1-C136-C33C-D401-E5D7A256FEA3}"/>
              </a:ext>
            </a:extLst>
          </p:cNvPr>
          <p:cNvSpPr txBox="1"/>
          <p:nvPr/>
        </p:nvSpPr>
        <p:spPr>
          <a:xfrm>
            <a:off x="6654257" y="6475601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2"/>
              </a:rPr>
              <a:t>Source RTE</a:t>
            </a:r>
            <a:endParaRPr lang="fr-FR" sz="11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CEA823-712B-B2C0-CF30-CF34A293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5691"/>
            <a:ext cx="9144000" cy="538880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5BE2964-C903-1260-EBE7-3609E2BB941B}"/>
              </a:ext>
            </a:extLst>
          </p:cNvPr>
          <p:cNvSpPr txBox="1">
            <a:spLocks/>
          </p:cNvSpPr>
          <p:nvPr/>
        </p:nvSpPr>
        <p:spPr>
          <a:xfrm>
            <a:off x="756674" y="138347"/>
            <a:ext cx="7344816" cy="4809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neutralité carbone en 2050 : Scénario RTE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F7C592-AE45-D175-C377-099223C75432}"/>
              </a:ext>
            </a:extLst>
          </p:cNvPr>
          <p:cNvSpPr txBox="1"/>
          <p:nvPr/>
        </p:nvSpPr>
        <p:spPr>
          <a:xfrm>
            <a:off x="5939912" y="3568444"/>
            <a:ext cx="317537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99CC"/>
                </a:solidFill>
              </a:rPr>
              <a:t>Forte augmentation de la production électrique (+ 50 à 100 % ? ) 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99CC"/>
                </a:solidFill>
              </a:rPr>
              <a:t>Transfert énergie carbonée vers l’électrique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99CC"/>
                </a:solidFill>
              </a:rPr>
              <a:t>Réindustrialisation du pays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9B15E15-7958-192D-3197-5DDA4F57D2E5}"/>
              </a:ext>
            </a:extLst>
          </p:cNvPr>
          <p:cNvGrpSpPr/>
          <p:nvPr/>
        </p:nvGrpSpPr>
        <p:grpSpPr>
          <a:xfrm>
            <a:off x="5968629" y="1257051"/>
            <a:ext cx="3175371" cy="2369880"/>
            <a:chOff x="5904948" y="1651138"/>
            <a:chExt cx="2997186" cy="2369880"/>
          </a:xfrm>
          <a:solidFill>
            <a:schemeClr val="bg1"/>
          </a:solidFill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374CBB7-1AEB-38AB-BA34-9A03653D1B53}"/>
                </a:ext>
              </a:extLst>
            </p:cNvPr>
            <p:cNvSpPr txBox="1"/>
            <p:nvPr/>
          </p:nvSpPr>
          <p:spPr>
            <a:xfrm>
              <a:off x="5904948" y="1651138"/>
              <a:ext cx="2997186" cy="23698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Forte réduction des énergies  carbonées en 2050</a:t>
              </a:r>
            </a:p>
            <a:p>
              <a:pPr marL="357188" indent="-88900"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rgbClr val="FF0000"/>
                  </a:solidFill>
                </a:rPr>
                <a:t> efficacité  ? </a:t>
              </a:r>
              <a:r>
                <a:rPr lang="fr-FR" sz="1200" dirty="0">
                  <a:solidFill>
                    <a:srgbClr val="FF0000"/>
                  </a:solidFill>
                </a:rPr>
                <a:t>(isolement habitation)</a:t>
              </a:r>
              <a:endParaRPr lang="fr-FR" sz="1600" dirty="0">
                <a:solidFill>
                  <a:srgbClr val="FF0000"/>
                </a:solidFill>
              </a:endParaRPr>
            </a:p>
            <a:p>
              <a:pPr marL="357188" indent="-88900"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rgbClr val="FF0000"/>
                  </a:solidFill>
                </a:rPr>
                <a:t> sobriété  :</a:t>
              </a:r>
            </a:p>
            <a:p>
              <a:pPr marL="539750" lvl="1" indent="-88900" defTabSz="536575">
                <a:buFont typeface="Courier New" panose="02070309020205020404" pitchFamily="49" charset="0"/>
                <a:buChar char="o"/>
                <a:tabLst>
                  <a:tab pos="536575" algn="l"/>
                </a:tabLst>
              </a:pPr>
              <a:r>
                <a:rPr lang="fr-FR" sz="1400" dirty="0">
                  <a:solidFill>
                    <a:srgbClr val="FF0000"/>
                  </a:solidFill>
                </a:rPr>
                <a:t>  Moins de loisirs/vacances ?</a:t>
              </a:r>
            </a:p>
            <a:p>
              <a:pPr marL="539750" lvl="1" indent="-88900" defTabSz="536575">
                <a:buFont typeface="Courier New" panose="02070309020205020404" pitchFamily="49" charset="0"/>
                <a:buChar char="o"/>
                <a:tabLst>
                  <a:tab pos="536575" algn="l"/>
                </a:tabLst>
              </a:pPr>
              <a:r>
                <a:rPr lang="fr-FR" sz="1400" dirty="0">
                  <a:solidFill>
                    <a:srgbClr val="FF0000"/>
                  </a:solidFill>
                </a:rPr>
                <a:t>  Moins de médecine ?</a:t>
              </a:r>
            </a:p>
            <a:p>
              <a:pPr marL="539750" lvl="1" indent="-88900" defTabSz="536575">
                <a:buFont typeface="Courier New" panose="02070309020205020404" pitchFamily="49" charset="0"/>
                <a:buChar char="o"/>
                <a:tabLst>
                  <a:tab pos="536575" algn="l"/>
                </a:tabLst>
              </a:pPr>
              <a:r>
                <a:rPr lang="fr-FR" sz="1400" dirty="0">
                  <a:solidFill>
                    <a:srgbClr val="FF0000"/>
                  </a:solidFill>
                </a:rPr>
                <a:t>  Moins d’internet ?</a:t>
              </a:r>
            </a:p>
            <a:p>
              <a:pPr marL="539750" lvl="1" indent="-88900" defTabSz="536575">
                <a:buFont typeface="Courier New" panose="02070309020205020404" pitchFamily="49" charset="0"/>
                <a:buChar char="o"/>
                <a:tabLst>
                  <a:tab pos="536575" algn="l"/>
                </a:tabLst>
              </a:pPr>
              <a:r>
                <a:rPr lang="fr-FR" sz="1400" dirty="0">
                  <a:solidFill>
                    <a:srgbClr val="FF0000"/>
                  </a:solidFill>
                </a:rPr>
                <a:t>  Moins de retraite ?</a:t>
              </a:r>
            </a:p>
            <a:p>
              <a:pPr marL="539750" lvl="1" indent="-88900" defTabSz="536575">
                <a:buFont typeface="Courier New" panose="02070309020205020404" pitchFamily="49" charset="0"/>
                <a:buChar char="o"/>
                <a:tabLst>
                  <a:tab pos="536575" algn="l"/>
                </a:tabLst>
              </a:pPr>
              <a:r>
                <a:rPr lang="fr-FR" sz="1400" dirty="0">
                  <a:solidFill>
                    <a:srgbClr val="FF0000"/>
                  </a:solidFill>
                </a:rPr>
                <a:t>  Moins de déplacement ?</a:t>
              </a:r>
            </a:p>
            <a:p>
              <a:pPr marL="539750" lvl="1" indent="-88900" defTabSz="536575">
                <a:buFont typeface="Courier New" panose="02070309020205020404" pitchFamily="49" charset="0"/>
                <a:buChar char="o"/>
                <a:tabLst>
                  <a:tab pos="536575" algn="l"/>
                </a:tabLst>
              </a:pPr>
              <a:r>
                <a:rPr lang="fr-FR" sz="1400" dirty="0">
                  <a:solidFill>
                    <a:srgbClr val="FF0000"/>
                  </a:solidFill>
                </a:rPr>
                <a:t> etc.  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B0FA19A0-E5DE-6D34-ABBD-ECB5B96E69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4948" y="2266692"/>
              <a:ext cx="207315" cy="1062445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EDCEAFA-D9C0-FC3B-41A1-47EF921A68FA}"/>
              </a:ext>
            </a:extLst>
          </p:cNvPr>
          <p:cNvSpPr txBox="1"/>
          <p:nvPr/>
        </p:nvSpPr>
        <p:spPr>
          <a:xfrm rot="18207577">
            <a:off x="924095" y="376323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charbon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5E2207-4542-032F-AF9E-B63A490914D4}"/>
              </a:ext>
            </a:extLst>
          </p:cNvPr>
          <p:cNvSpPr txBox="1"/>
          <p:nvPr/>
        </p:nvSpPr>
        <p:spPr>
          <a:xfrm>
            <a:off x="1771374" y="3319154"/>
            <a:ext cx="714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pétrole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B27522-E341-BFCB-0E33-DC7F048BCE48}"/>
              </a:ext>
            </a:extLst>
          </p:cNvPr>
          <p:cNvSpPr txBox="1"/>
          <p:nvPr/>
        </p:nvSpPr>
        <p:spPr>
          <a:xfrm>
            <a:off x="2818062" y="3763229"/>
            <a:ext cx="423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gaz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67E058-075D-DEDF-2BAA-095FE2A7A5A6}"/>
              </a:ext>
            </a:extLst>
          </p:cNvPr>
          <p:cNvSpPr txBox="1"/>
          <p:nvPr/>
        </p:nvSpPr>
        <p:spPr>
          <a:xfrm>
            <a:off x="3241448" y="3919441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biomasse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F750843-807F-E8C7-56CF-9EEE602881DA}"/>
              </a:ext>
            </a:extLst>
          </p:cNvPr>
          <p:cNvSpPr txBox="1"/>
          <p:nvPr/>
        </p:nvSpPr>
        <p:spPr>
          <a:xfrm>
            <a:off x="179109" y="5244389"/>
            <a:ext cx="131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9900FF"/>
                </a:solidFill>
              </a:rPr>
              <a:t>Électricité origine fossile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8090A71-8A77-DF87-7102-5DC727C7A8C9}"/>
              </a:ext>
            </a:extLst>
          </p:cNvPr>
          <p:cNvCxnSpPr/>
          <p:nvPr/>
        </p:nvCxnSpPr>
        <p:spPr>
          <a:xfrm flipV="1">
            <a:off x="1084082" y="4809079"/>
            <a:ext cx="687292" cy="592480"/>
          </a:xfrm>
          <a:prstGeom prst="straightConnector1">
            <a:avLst/>
          </a:prstGeom>
          <a:ln>
            <a:solidFill>
              <a:srgbClr val="9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571F-41E8-7640-257B-6B8EEAF3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65005F4-8C4E-9952-D50D-6392BB631163}"/>
              </a:ext>
            </a:extLst>
          </p:cNvPr>
          <p:cNvSpPr txBox="1">
            <a:spLocks/>
          </p:cNvSpPr>
          <p:nvPr/>
        </p:nvSpPr>
        <p:spPr>
          <a:xfrm>
            <a:off x="1331640" y="260648"/>
            <a:ext cx="7344816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 – 1/2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F4AC04-6BCC-86A6-2389-A9681130E799}"/>
              </a:ext>
            </a:extLst>
          </p:cNvPr>
          <p:cNvSpPr txBox="1"/>
          <p:nvPr/>
        </p:nvSpPr>
        <p:spPr>
          <a:xfrm>
            <a:off x="377744" y="1262365"/>
            <a:ext cx="85777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L’énergie est indispensable à l’être humain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pour améliorer son confort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réduire la pénibilité du « travail »</a:t>
            </a:r>
          </a:p>
          <a:p>
            <a:endParaRPr lang="fr-FR" sz="2400" b="1" dirty="0"/>
          </a:p>
          <a:p>
            <a:r>
              <a:rPr lang="fr-FR" sz="2400" b="1" dirty="0"/>
              <a:t>A l’origine, les sources d’énergie disponibles étaient « naturelles 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Soleil, 		biomasse,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vent, 		hydraulique</a:t>
            </a:r>
          </a:p>
          <a:p>
            <a:endParaRPr lang="fr-FR" sz="2400" b="1" dirty="0"/>
          </a:p>
          <a:p>
            <a:r>
              <a:rPr lang="fr-FR" sz="2400" b="1" dirty="0"/>
              <a:t>Depuis la révolution industrielle le charbon, pétrole et gaz ont considérablement multiplié les capacités de production, … avec les inconvénients qui y sont associés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Pollution,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dérèglement climatique,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tensions géopolitiques …</a:t>
            </a:r>
          </a:p>
        </p:txBody>
      </p:sp>
    </p:spTree>
    <p:extLst>
      <p:ext uri="{BB962C8B-B14F-4D97-AF65-F5344CB8AC3E}">
        <p14:creationId xmlns:p14="http://schemas.microsoft.com/office/powerpoint/2010/main" val="1841805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571F-41E8-7640-257B-6B8EEAF3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65005F4-8C4E-9952-D50D-6392BB631163}"/>
              </a:ext>
            </a:extLst>
          </p:cNvPr>
          <p:cNvSpPr txBox="1">
            <a:spLocks/>
          </p:cNvSpPr>
          <p:nvPr/>
        </p:nvSpPr>
        <p:spPr>
          <a:xfrm>
            <a:off x="1217648" y="260648"/>
            <a:ext cx="7344816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 – 2/2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F4AC04-6BCC-86A6-2389-A9681130E799}"/>
              </a:ext>
            </a:extLst>
          </p:cNvPr>
          <p:cNvSpPr txBox="1"/>
          <p:nvPr/>
        </p:nvSpPr>
        <p:spPr>
          <a:xfrm>
            <a:off x="665018" y="1170032"/>
            <a:ext cx="80114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Quelles solutions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Réduire les émissions de GES à l’échelle mondiale </a:t>
            </a:r>
          </a:p>
          <a:p>
            <a:pPr lvl="1"/>
            <a:r>
              <a:rPr lang="fr-FR" sz="2400" dirty="0"/>
              <a:t>mais la coordination est difficile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renouvelable (soleil, vent) mais pas facile à gérer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nucléaire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Décroissance ? Baisse du niveau de vie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…</a:t>
            </a:r>
          </a:p>
          <a:p>
            <a:r>
              <a:rPr lang="fr-FR" sz="2400" b="1" dirty="0"/>
              <a:t>Attention aux fausses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photovoltaïque : oui mais pas n’importe où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Agrocarburant : pétrole contre nourriture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Attention aux effets indirects 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besoin en matériaux,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gestion des réseaux électriques </a:t>
            </a:r>
          </a:p>
        </p:txBody>
      </p:sp>
    </p:spTree>
    <p:extLst>
      <p:ext uri="{BB962C8B-B14F-4D97-AF65-F5344CB8AC3E}">
        <p14:creationId xmlns:p14="http://schemas.microsoft.com/office/powerpoint/2010/main" val="380994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E51AB7-10A2-4406-96D0-1010BCDC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D3B987-34B3-4D42-8C62-A1CB4AB347A6}"/>
              </a:ext>
            </a:extLst>
          </p:cNvPr>
          <p:cNvSpPr txBox="1"/>
          <p:nvPr/>
        </p:nvSpPr>
        <p:spPr>
          <a:xfrm>
            <a:off x="1819175" y="211757"/>
            <a:ext cx="6381549" cy="1089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lvl="0" algn="ctr"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Stocker l’énergie ?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D5489BF-18D2-D8DA-1694-63B69B908BFF}"/>
              </a:ext>
            </a:extLst>
          </p:cNvPr>
          <p:cNvGrpSpPr/>
          <p:nvPr/>
        </p:nvGrpSpPr>
        <p:grpSpPr>
          <a:xfrm>
            <a:off x="918270" y="1951808"/>
            <a:ext cx="2612237" cy="2446939"/>
            <a:chOff x="0" y="1848767"/>
            <a:chExt cx="2579571" cy="3020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98A7FD2-C39E-446A-9158-F21AB8682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48767"/>
              <a:ext cx="2492943" cy="249294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0" y="4407522"/>
              <a:ext cx="2579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Chaleur (cumulus)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0F63D69-4F2C-CB9D-BA61-9FCFAD7B1673}"/>
              </a:ext>
            </a:extLst>
          </p:cNvPr>
          <p:cNvGrpSpPr/>
          <p:nvPr/>
        </p:nvGrpSpPr>
        <p:grpSpPr>
          <a:xfrm>
            <a:off x="5372863" y="2203187"/>
            <a:ext cx="2531444" cy="2077616"/>
            <a:chOff x="6429676" y="2522912"/>
            <a:chExt cx="2531444" cy="2077616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AB140CA-2465-48A7-904E-285453590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676" y="2522912"/>
              <a:ext cx="2396691" cy="1608019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6670307" y="4138863"/>
              <a:ext cx="2290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Chimique (pile)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F8BD0EA9-03CD-4942-88DB-93F0D83B7F5C}"/>
              </a:ext>
            </a:extLst>
          </p:cNvPr>
          <p:cNvSpPr txBox="1"/>
          <p:nvPr/>
        </p:nvSpPr>
        <p:spPr>
          <a:xfrm>
            <a:off x="987209" y="5640333"/>
            <a:ext cx="750634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Énergie	&lt;=&gt;	Changement/transformation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1D45B0-BA94-40CB-B2F3-1316E3FCB115}"/>
              </a:ext>
            </a:extLst>
          </p:cNvPr>
          <p:cNvSpPr txBox="1"/>
          <p:nvPr/>
        </p:nvSpPr>
        <p:spPr>
          <a:xfrm>
            <a:off x="1307548" y="4760679"/>
            <a:ext cx="6462006" cy="523220"/>
          </a:xfrm>
          <a:prstGeom prst="rect">
            <a:avLst/>
          </a:prstGeom>
          <a:solidFill>
            <a:srgbClr val="F7F7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Stockage  	&lt;=&gt;	Immobilité </a:t>
            </a:r>
          </a:p>
        </p:txBody>
      </p:sp>
    </p:spTree>
    <p:extLst>
      <p:ext uri="{BB962C8B-B14F-4D97-AF65-F5344CB8AC3E}">
        <p14:creationId xmlns:p14="http://schemas.microsoft.com/office/powerpoint/2010/main" val="2676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5A9C15-93A4-1E8D-1705-F4CE5EEC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5452BA2-104E-EE4C-914A-5DC48D77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43" y="103733"/>
            <a:ext cx="77551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l’énergie peut changer de forme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CA48BD0-66EA-35B0-7675-7CDFAB992C0B}"/>
              </a:ext>
            </a:extLst>
          </p:cNvPr>
          <p:cNvSpPr/>
          <p:nvPr/>
        </p:nvSpPr>
        <p:spPr>
          <a:xfrm>
            <a:off x="6069511" y="2101272"/>
            <a:ext cx="1784948" cy="544945"/>
          </a:xfrm>
          <a:prstGeom prst="roundRect">
            <a:avLst>
              <a:gd name="adj" fmla="val 3531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Mécanique</a:t>
            </a:r>
            <a:endParaRPr lang="fr-F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190C805-EADF-E159-043A-6E72EA8878E1}"/>
              </a:ext>
            </a:extLst>
          </p:cNvPr>
          <p:cNvSpPr/>
          <p:nvPr/>
        </p:nvSpPr>
        <p:spPr>
          <a:xfrm>
            <a:off x="1289541" y="2101273"/>
            <a:ext cx="1784948" cy="544945"/>
          </a:xfrm>
          <a:prstGeom prst="roundRect">
            <a:avLst>
              <a:gd name="adj" fmla="val 353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Thermique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B8DD3B0-DFA3-4EE9-91A4-4FFE457DE0A3}"/>
              </a:ext>
            </a:extLst>
          </p:cNvPr>
          <p:cNvSpPr/>
          <p:nvPr/>
        </p:nvSpPr>
        <p:spPr>
          <a:xfrm>
            <a:off x="6069511" y="5376061"/>
            <a:ext cx="1607465" cy="544945"/>
          </a:xfrm>
          <a:prstGeom prst="roundRect">
            <a:avLst>
              <a:gd name="adj" fmla="val 35311"/>
            </a:avLst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Electrique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57E97D1-1C89-0985-0401-EAD00819477C}"/>
              </a:ext>
            </a:extLst>
          </p:cNvPr>
          <p:cNvGrpSpPr/>
          <p:nvPr/>
        </p:nvGrpSpPr>
        <p:grpSpPr>
          <a:xfrm>
            <a:off x="2864075" y="1825744"/>
            <a:ext cx="3382919" cy="1915595"/>
            <a:chOff x="2864075" y="1825744"/>
            <a:chExt cx="3382919" cy="1915595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8D4E5385-3192-EB1F-D4F0-00F48C2833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2198" y="2253670"/>
              <a:ext cx="2873729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1506458-D9CB-9D11-1BD9-25BDBB249940}"/>
                </a:ext>
              </a:extLst>
            </p:cNvPr>
            <p:cNvSpPr txBox="1"/>
            <p:nvPr/>
          </p:nvSpPr>
          <p:spPr>
            <a:xfrm>
              <a:off x="3749040" y="1825744"/>
              <a:ext cx="16459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frottement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BE914C9-1A86-1A1E-3FF5-B69DA9F80A27}"/>
                </a:ext>
              </a:extLst>
            </p:cNvPr>
            <p:cNvSpPr txBox="1"/>
            <p:nvPr/>
          </p:nvSpPr>
          <p:spPr>
            <a:xfrm>
              <a:off x="2864075" y="2410857"/>
              <a:ext cx="25391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Machine à Vapeur</a:t>
              </a:r>
            </a:p>
            <a:p>
              <a:pPr algn="ctr"/>
              <a:r>
                <a:rPr lang="fr-FR" sz="2000" b="1" dirty="0"/>
                <a:t>Turbine</a:t>
              </a:r>
            </a:p>
            <a:p>
              <a:pPr algn="ctr"/>
              <a:r>
                <a:rPr lang="fr-FR" sz="2000" b="1" dirty="0"/>
                <a:t>Moteur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282ED6B6-AA42-B9AF-6CF7-22EAB61C82BB}"/>
                </a:ext>
              </a:extLst>
            </p:cNvPr>
            <p:cNvCxnSpPr>
              <a:cxnSpLocks/>
            </p:cNvCxnSpPr>
            <p:nvPr/>
          </p:nvCxnSpPr>
          <p:spPr>
            <a:xfrm>
              <a:off x="3241964" y="2484582"/>
              <a:ext cx="2706254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3057766-1F02-7EFE-5B9B-9E47D80B4B04}"/>
                </a:ext>
              </a:extLst>
            </p:cNvPr>
            <p:cNvGrpSpPr/>
            <p:nvPr/>
          </p:nvGrpSpPr>
          <p:grpSpPr>
            <a:xfrm>
              <a:off x="4639617" y="2373744"/>
              <a:ext cx="1607377" cy="1367595"/>
              <a:chOff x="3128646" y="2976380"/>
              <a:chExt cx="1607377" cy="1367595"/>
            </a:xfrm>
          </p:grpSpPr>
          <p:sp>
            <p:nvSpPr>
              <p:cNvPr id="16" name="Flèche : en arc 15">
                <a:extLst>
                  <a:ext uri="{FF2B5EF4-FFF2-40B4-BE49-F238E27FC236}">
                    <a16:creationId xmlns:a16="http://schemas.microsoft.com/office/drawing/2014/main" id="{F6C7438C-7DAF-A45E-D33F-E0EB3CE10DB5}"/>
                  </a:ext>
                </a:extLst>
              </p:cNvPr>
              <p:cNvSpPr/>
              <p:nvPr/>
            </p:nvSpPr>
            <p:spPr>
              <a:xfrm>
                <a:off x="3128646" y="2976380"/>
                <a:ext cx="1012839" cy="1251528"/>
              </a:xfrm>
              <a:prstGeom prst="circularArrow">
                <a:avLst>
                  <a:gd name="adj1" fmla="val 6700"/>
                  <a:gd name="adj2" fmla="val 1142319"/>
                  <a:gd name="adj3" fmla="val 20031558"/>
                  <a:gd name="adj4" fmla="val 16073274"/>
                  <a:gd name="adj5" fmla="val 1393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C1AF96A-98E6-BFBA-029D-6553C3E2A1E9}"/>
                  </a:ext>
                </a:extLst>
              </p:cNvPr>
              <p:cNvSpPr txBox="1"/>
              <p:nvPr/>
            </p:nvSpPr>
            <p:spPr>
              <a:xfrm>
                <a:off x="3365327" y="3482201"/>
                <a:ext cx="137069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Énergie thermique</a:t>
                </a:r>
              </a:p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dissipée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ADB41A-C3AE-FF61-143D-3EE2ADF79A4E}"/>
                </a:ext>
              </a:extLst>
            </p:cNvPr>
            <p:cNvSpPr/>
            <p:nvPr/>
          </p:nvSpPr>
          <p:spPr>
            <a:xfrm>
              <a:off x="3180522" y="3373503"/>
              <a:ext cx="1607378" cy="313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47638C4-58D8-6A3D-1F29-D5FAD5BB604D}"/>
              </a:ext>
            </a:extLst>
          </p:cNvPr>
          <p:cNvGrpSpPr/>
          <p:nvPr/>
        </p:nvGrpSpPr>
        <p:grpSpPr>
          <a:xfrm>
            <a:off x="4787899" y="2394019"/>
            <a:ext cx="4273126" cy="3024756"/>
            <a:chOff x="4787899" y="2394019"/>
            <a:chExt cx="4273126" cy="3024756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882F66D-4D13-8635-F13D-B6BD9D2CE6BE}"/>
                </a:ext>
              </a:extLst>
            </p:cNvPr>
            <p:cNvSpPr txBox="1"/>
            <p:nvPr/>
          </p:nvSpPr>
          <p:spPr>
            <a:xfrm>
              <a:off x="5186555" y="4147785"/>
              <a:ext cx="1415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Alternateur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389ED48-1E77-594E-79C2-EF82E32D866F}"/>
                </a:ext>
              </a:extLst>
            </p:cNvPr>
            <p:cNvSpPr txBox="1"/>
            <p:nvPr/>
          </p:nvSpPr>
          <p:spPr>
            <a:xfrm>
              <a:off x="7178028" y="3637935"/>
              <a:ext cx="991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Moteur</a:t>
              </a: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58D59F81-9A14-3AD6-1772-0C7B0393B6E6}"/>
                </a:ext>
              </a:extLst>
            </p:cNvPr>
            <p:cNvGrpSpPr/>
            <p:nvPr/>
          </p:nvGrpSpPr>
          <p:grpSpPr>
            <a:xfrm>
              <a:off x="4787899" y="3841742"/>
              <a:ext cx="1979726" cy="1577033"/>
              <a:chOff x="2846922" y="2555838"/>
              <a:chExt cx="1979726" cy="1577033"/>
            </a:xfrm>
          </p:grpSpPr>
          <p:sp>
            <p:nvSpPr>
              <p:cNvPr id="27" name="Flèche : en arc 26">
                <a:extLst>
                  <a:ext uri="{FF2B5EF4-FFF2-40B4-BE49-F238E27FC236}">
                    <a16:creationId xmlns:a16="http://schemas.microsoft.com/office/drawing/2014/main" id="{DA001306-345B-5FBD-10D3-A30672465BA0}"/>
                  </a:ext>
                </a:extLst>
              </p:cNvPr>
              <p:cNvSpPr/>
              <p:nvPr/>
            </p:nvSpPr>
            <p:spPr>
              <a:xfrm rot="16200000" flipH="1" flipV="1">
                <a:off x="3268733" y="2328805"/>
                <a:ext cx="1330881" cy="1784948"/>
              </a:xfrm>
              <a:prstGeom prst="circularArrow">
                <a:avLst>
                  <a:gd name="adj1" fmla="val 4045"/>
                  <a:gd name="adj2" fmla="val 1219734"/>
                  <a:gd name="adj3" fmla="val 20018812"/>
                  <a:gd name="adj4" fmla="val 16073274"/>
                  <a:gd name="adj5" fmla="val 1393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933F2F9-062D-3A21-19AF-92B8273C2507}"/>
                  </a:ext>
                </a:extLst>
              </p:cNvPr>
              <p:cNvSpPr txBox="1"/>
              <p:nvPr/>
            </p:nvSpPr>
            <p:spPr>
              <a:xfrm>
                <a:off x="2846922" y="3301874"/>
                <a:ext cx="13330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Énergie thermique dissipée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FB35E17B-1BB0-AB2E-F675-D75F9048E62E}"/>
                </a:ext>
              </a:extLst>
            </p:cNvPr>
            <p:cNvGrpSpPr/>
            <p:nvPr/>
          </p:nvGrpSpPr>
          <p:grpSpPr>
            <a:xfrm>
              <a:off x="7050109" y="2394019"/>
              <a:ext cx="2010916" cy="1328432"/>
              <a:chOff x="2447074" y="6100986"/>
              <a:chExt cx="2010916" cy="1328432"/>
            </a:xfrm>
          </p:grpSpPr>
          <p:sp>
            <p:nvSpPr>
              <p:cNvPr id="30" name="Flèche : en arc 29">
                <a:extLst>
                  <a:ext uri="{FF2B5EF4-FFF2-40B4-BE49-F238E27FC236}">
                    <a16:creationId xmlns:a16="http://schemas.microsoft.com/office/drawing/2014/main" id="{6741311D-63E9-6B5F-7BE2-0C3C0F357F54}"/>
                  </a:ext>
                </a:extLst>
              </p:cNvPr>
              <p:cNvSpPr/>
              <p:nvPr/>
            </p:nvSpPr>
            <p:spPr>
              <a:xfrm rot="5400000" flipH="1" flipV="1">
                <a:off x="2930635" y="5933018"/>
                <a:ext cx="1012839" cy="1979962"/>
              </a:xfrm>
              <a:prstGeom prst="circularArrow">
                <a:avLst>
                  <a:gd name="adj1" fmla="val 6700"/>
                  <a:gd name="adj2" fmla="val 1219734"/>
                  <a:gd name="adj3" fmla="val 20031558"/>
                  <a:gd name="adj4" fmla="val 16073274"/>
                  <a:gd name="adj5" fmla="val 1393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3F13BF5-69DB-FEBA-8865-F39769C96FC3}"/>
                  </a:ext>
                </a:extLst>
              </p:cNvPr>
              <p:cNvSpPr txBox="1"/>
              <p:nvPr/>
            </p:nvSpPr>
            <p:spPr>
              <a:xfrm>
                <a:off x="3338245" y="6100986"/>
                <a:ext cx="111974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Énergie thermique</a:t>
                </a:r>
              </a:p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 dissipée</a:t>
                </a:r>
              </a:p>
            </p:txBody>
          </p:sp>
        </p:grp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DA9CD31D-217C-F5E0-5133-E8CDAF46F2B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32401" y="3999344"/>
              <a:ext cx="2706254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4214ED08-6CC9-839B-12C2-5DF717CD353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855855" y="3986334"/>
              <a:ext cx="2706254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91155FDF-E226-535A-5835-B6BD2FE6F375}"/>
              </a:ext>
            </a:extLst>
          </p:cNvPr>
          <p:cNvSpPr/>
          <p:nvPr/>
        </p:nvSpPr>
        <p:spPr>
          <a:xfrm>
            <a:off x="1494733" y="5352471"/>
            <a:ext cx="1607465" cy="544945"/>
          </a:xfrm>
          <a:prstGeom prst="roundRect">
            <a:avLst>
              <a:gd name="adj" fmla="val 35311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Chimique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DF9556E-4E98-96B8-156F-5BC753BE9E0A}"/>
              </a:ext>
            </a:extLst>
          </p:cNvPr>
          <p:cNvGrpSpPr/>
          <p:nvPr/>
        </p:nvGrpSpPr>
        <p:grpSpPr>
          <a:xfrm>
            <a:off x="2446423" y="4653531"/>
            <a:ext cx="4397722" cy="2246530"/>
            <a:chOff x="2446423" y="4653531"/>
            <a:chExt cx="4397722" cy="2246530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EAA2B553-DD21-A297-E0A0-BEAD1431D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4489" y="5523342"/>
              <a:ext cx="2873729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3010B989-2129-2229-A8C5-4D31792B25B1}"/>
                </a:ext>
              </a:extLst>
            </p:cNvPr>
            <p:cNvCxnSpPr>
              <a:cxnSpLocks/>
            </p:cNvCxnSpPr>
            <p:nvPr/>
          </p:nvCxnSpPr>
          <p:spPr>
            <a:xfrm>
              <a:off x="3286490" y="5763491"/>
              <a:ext cx="2706254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DF0F02A6-5126-B06C-5234-6C0C472AA080}"/>
                </a:ext>
              </a:extLst>
            </p:cNvPr>
            <p:cNvGrpSpPr/>
            <p:nvPr/>
          </p:nvGrpSpPr>
          <p:grpSpPr>
            <a:xfrm>
              <a:off x="4876298" y="5648533"/>
              <a:ext cx="1967847" cy="1251528"/>
              <a:chOff x="3128646" y="2976380"/>
              <a:chExt cx="1967847" cy="1251528"/>
            </a:xfrm>
          </p:grpSpPr>
          <p:sp>
            <p:nvSpPr>
              <p:cNvPr id="40" name="Flèche : en arc 39">
                <a:extLst>
                  <a:ext uri="{FF2B5EF4-FFF2-40B4-BE49-F238E27FC236}">
                    <a16:creationId xmlns:a16="http://schemas.microsoft.com/office/drawing/2014/main" id="{B1BA2A63-B4CE-C657-3FB3-A8C344A10190}"/>
                  </a:ext>
                </a:extLst>
              </p:cNvPr>
              <p:cNvSpPr/>
              <p:nvPr/>
            </p:nvSpPr>
            <p:spPr>
              <a:xfrm>
                <a:off x="3128646" y="2976380"/>
                <a:ext cx="1012839" cy="1251528"/>
              </a:xfrm>
              <a:prstGeom prst="circularArrow">
                <a:avLst>
                  <a:gd name="adj1" fmla="val 6700"/>
                  <a:gd name="adj2" fmla="val 1142319"/>
                  <a:gd name="adj3" fmla="val 20031558"/>
                  <a:gd name="adj4" fmla="val 16132095"/>
                  <a:gd name="adj5" fmla="val 1393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0452B387-B3C4-89B7-5FE2-BD61536FBF22}"/>
                  </a:ext>
                </a:extLst>
              </p:cNvPr>
              <p:cNvSpPr txBox="1"/>
              <p:nvPr/>
            </p:nvSpPr>
            <p:spPr>
              <a:xfrm>
                <a:off x="3365327" y="3482201"/>
                <a:ext cx="17311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Énergie thermique</a:t>
                </a:r>
              </a:p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dissipée</a:t>
                </a:r>
              </a:p>
            </p:txBody>
          </p:sp>
        </p:grp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442B1C11-7AC8-53C6-A17D-736263A81911}"/>
                </a:ext>
              </a:extLst>
            </p:cNvPr>
            <p:cNvSpPr txBox="1"/>
            <p:nvPr/>
          </p:nvSpPr>
          <p:spPr>
            <a:xfrm>
              <a:off x="3842676" y="5731857"/>
              <a:ext cx="1540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batterie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8144AF9-9835-FC3C-A6D2-B1EFB05F2204}"/>
                </a:ext>
              </a:extLst>
            </p:cNvPr>
            <p:cNvSpPr txBox="1"/>
            <p:nvPr/>
          </p:nvSpPr>
          <p:spPr>
            <a:xfrm>
              <a:off x="3647103" y="5182097"/>
              <a:ext cx="1722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Chargeur</a:t>
              </a: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D3247F66-9240-310D-C163-BFAD648EDE61}"/>
                </a:ext>
              </a:extLst>
            </p:cNvPr>
            <p:cNvGrpSpPr/>
            <p:nvPr/>
          </p:nvGrpSpPr>
          <p:grpSpPr>
            <a:xfrm>
              <a:off x="2446423" y="4653531"/>
              <a:ext cx="1772162" cy="968661"/>
              <a:chOff x="2369322" y="3259247"/>
              <a:chExt cx="1772162" cy="968661"/>
            </a:xfrm>
          </p:grpSpPr>
          <p:sp>
            <p:nvSpPr>
              <p:cNvPr id="45" name="Flèche : en arc 44">
                <a:extLst>
                  <a:ext uri="{FF2B5EF4-FFF2-40B4-BE49-F238E27FC236}">
                    <a16:creationId xmlns:a16="http://schemas.microsoft.com/office/drawing/2014/main" id="{D4C5C7DF-F3D8-B8D1-6FDC-20EE852547CD}"/>
                  </a:ext>
                </a:extLst>
              </p:cNvPr>
              <p:cNvSpPr/>
              <p:nvPr/>
            </p:nvSpPr>
            <p:spPr>
              <a:xfrm rot="10800000">
                <a:off x="3128645" y="3338246"/>
                <a:ext cx="1012839" cy="889662"/>
              </a:xfrm>
              <a:prstGeom prst="circularArrow">
                <a:avLst>
                  <a:gd name="adj1" fmla="val 6700"/>
                  <a:gd name="adj2" fmla="val 1142319"/>
                  <a:gd name="adj3" fmla="val 20031558"/>
                  <a:gd name="adj4" fmla="val 16132095"/>
                  <a:gd name="adj5" fmla="val 1393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FFFFC65-279D-97DA-112E-44673EE70D13}"/>
                  </a:ext>
                </a:extLst>
              </p:cNvPr>
              <p:cNvSpPr txBox="1"/>
              <p:nvPr/>
            </p:nvSpPr>
            <p:spPr>
              <a:xfrm>
                <a:off x="2369322" y="3259247"/>
                <a:ext cx="17311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Énergie thermique</a:t>
                </a:r>
              </a:p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dissipée</a:t>
                </a:r>
              </a:p>
            </p:txBody>
          </p:sp>
        </p:grp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C5062F5F-0BCE-B3A7-4C1A-7D20E5C59C42}"/>
              </a:ext>
            </a:extLst>
          </p:cNvPr>
          <p:cNvSpPr txBox="1"/>
          <p:nvPr/>
        </p:nvSpPr>
        <p:spPr>
          <a:xfrm>
            <a:off x="3298479" y="831153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de formes de l’énergie</a:t>
            </a:r>
          </a:p>
        </p:txBody>
      </p:sp>
    </p:spTree>
    <p:extLst>
      <p:ext uri="{BB962C8B-B14F-4D97-AF65-F5344CB8AC3E}">
        <p14:creationId xmlns:p14="http://schemas.microsoft.com/office/powerpoint/2010/main" val="17743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2931" y="-24560"/>
            <a:ext cx="7398837" cy="956766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D’où vient l’énergie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B0D6D09-BBA9-4718-BD2E-C9A65D7EE6A8}"/>
              </a:ext>
            </a:extLst>
          </p:cNvPr>
          <p:cNvGrpSpPr/>
          <p:nvPr/>
        </p:nvGrpSpPr>
        <p:grpSpPr>
          <a:xfrm>
            <a:off x="3491880" y="1484784"/>
            <a:ext cx="2520280" cy="2355696"/>
            <a:chOff x="3491880" y="1484784"/>
            <a:chExt cx="2520280" cy="2355696"/>
          </a:xfrm>
        </p:grpSpPr>
        <p:sp>
          <p:nvSpPr>
            <p:cNvPr id="9" name="ZoneTexte 8"/>
            <p:cNvSpPr txBox="1"/>
            <p:nvPr/>
          </p:nvSpPr>
          <p:spPr>
            <a:xfrm>
              <a:off x="3491880" y="1484784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/>
                <a:t>La Lune</a:t>
              </a:r>
            </a:p>
          </p:txBody>
        </p:sp>
        <p:sp>
          <p:nvSpPr>
            <p:cNvPr id="10" name="Espace réservé du contenu 2"/>
            <p:cNvSpPr txBox="1">
              <a:spLocks/>
            </p:cNvSpPr>
            <p:nvPr/>
          </p:nvSpPr>
          <p:spPr>
            <a:xfrm>
              <a:off x="3563888" y="2204864"/>
              <a:ext cx="2440672" cy="599296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Marées</a:t>
              </a:r>
            </a:p>
          </p:txBody>
        </p:sp>
        <p:sp>
          <p:nvSpPr>
            <p:cNvPr id="13" name="Espace réservé du contenu 2"/>
            <p:cNvSpPr txBox="1">
              <a:spLocks/>
            </p:cNvSpPr>
            <p:nvPr/>
          </p:nvSpPr>
          <p:spPr>
            <a:xfrm>
              <a:off x="3640088" y="2783984"/>
              <a:ext cx="2273032" cy="10564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3200" dirty="0"/>
                <a:t>Courants de marée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1E69577-6D72-4223-972F-29A24F73C80C}"/>
              </a:ext>
            </a:extLst>
          </p:cNvPr>
          <p:cNvGrpSpPr/>
          <p:nvPr/>
        </p:nvGrpSpPr>
        <p:grpSpPr>
          <a:xfrm>
            <a:off x="6156176" y="1484784"/>
            <a:ext cx="2987824" cy="2584296"/>
            <a:chOff x="6156176" y="1484784"/>
            <a:chExt cx="2987824" cy="2584296"/>
          </a:xfrm>
        </p:grpSpPr>
        <p:sp>
          <p:nvSpPr>
            <p:cNvPr id="11" name="ZoneTexte 10"/>
            <p:cNvSpPr txBox="1"/>
            <p:nvPr/>
          </p:nvSpPr>
          <p:spPr>
            <a:xfrm>
              <a:off x="6156176" y="1484784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/>
                <a:t>La Terre</a:t>
              </a:r>
            </a:p>
          </p:txBody>
        </p:sp>
        <p:sp>
          <p:nvSpPr>
            <p:cNvPr id="12" name="Espace réservé du contenu 2"/>
            <p:cNvSpPr txBox="1">
              <a:spLocks/>
            </p:cNvSpPr>
            <p:nvPr/>
          </p:nvSpPr>
          <p:spPr>
            <a:xfrm>
              <a:off x="6156176" y="2276872"/>
              <a:ext cx="2987824" cy="542528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Radioactivité</a:t>
              </a:r>
            </a:p>
          </p:txBody>
        </p:sp>
        <p:sp>
          <p:nvSpPr>
            <p:cNvPr id="14" name="Espace réservé du contenu 2"/>
            <p:cNvSpPr txBox="1">
              <a:spLocks/>
            </p:cNvSpPr>
            <p:nvPr/>
          </p:nvSpPr>
          <p:spPr>
            <a:xfrm>
              <a:off x="6263680" y="2855992"/>
              <a:ext cx="2209760" cy="12130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(uranium,</a:t>
              </a:r>
              <a:r>
                <a:rPr kumimoji="0" lang="fr-FR" sz="3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thorium)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808B9B3-D67F-481E-9026-3BD76513B223}"/>
              </a:ext>
            </a:extLst>
          </p:cNvPr>
          <p:cNvGrpSpPr/>
          <p:nvPr/>
        </p:nvGrpSpPr>
        <p:grpSpPr>
          <a:xfrm>
            <a:off x="166640" y="1431664"/>
            <a:ext cx="3541264" cy="4301592"/>
            <a:chOff x="166640" y="1431664"/>
            <a:chExt cx="3541264" cy="4301592"/>
          </a:xfrm>
        </p:grpSpPr>
        <p:sp>
          <p:nvSpPr>
            <p:cNvPr id="5" name="ZoneTexte 4"/>
            <p:cNvSpPr txBox="1"/>
            <p:nvPr/>
          </p:nvSpPr>
          <p:spPr>
            <a:xfrm>
              <a:off x="313903" y="1431664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/>
                <a:t>Le Soleil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EC7541EC-FF09-472D-A38F-6CAFD59D780C}"/>
                </a:ext>
              </a:extLst>
            </p:cNvPr>
            <p:cNvGrpSpPr/>
            <p:nvPr/>
          </p:nvGrpSpPr>
          <p:grpSpPr>
            <a:xfrm>
              <a:off x="251520" y="3933056"/>
              <a:ext cx="3456384" cy="1800200"/>
              <a:chOff x="251520" y="3933056"/>
              <a:chExt cx="3456384" cy="1800200"/>
            </a:xfrm>
          </p:grpSpPr>
          <p:sp>
            <p:nvSpPr>
              <p:cNvPr id="6" name="Espace réservé du contenu 2"/>
              <p:cNvSpPr txBox="1">
                <a:spLocks/>
              </p:cNvSpPr>
              <p:nvPr/>
            </p:nvSpPr>
            <p:spPr>
              <a:xfrm>
                <a:off x="251520" y="3933056"/>
                <a:ext cx="3096344" cy="72008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>
                <a:normAutofit fontScale="47500" lnSpcReduction="2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fr-FR" sz="6700" dirty="0"/>
                  <a:t>r</a:t>
                </a:r>
                <a:r>
                  <a:rPr lang="fr-FR" sz="6700" dirty="0" err="1"/>
                  <a:t>ayonnement</a:t>
                </a:r>
                <a:endParaRPr lang="fr-FR" sz="6700" dirty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fr-F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</a:p>
            </p:txBody>
          </p:sp>
          <p:sp>
            <p:nvSpPr>
              <p:cNvPr id="8" name="Espace réservé du contenu 2"/>
              <p:cNvSpPr txBox="1">
                <a:spLocks/>
              </p:cNvSpPr>
              <p:nvPr/>
            </p:nvSpPr>
            <p:spPr>
              <a:xfrm>
                <a:off x="539552" y="4509120"/>
                <a:ext cx="3168352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fr-F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photosynthèse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fr-F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photovoltaïque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B73098BB-ABE9-4BBA-850E-12B941E5E039}"/>
                </a:ext>
              </a:extLst>
            </p:cNvPr>
            <p:cNvGrpSpPr/>
            <p:nvPr/>
          </p:nvGrpSpPr>
          <p:grpSpPr>
            <a:xfrm>
              <a:off x="166640" y="2203123"/>
              <a:ext cx="3397248" cy="1657925"/>
              <a:chOff x="166640" y="2203123"/>
              <a:chExt cx="3397248" cy="1657925"/>
            </a:xfrm>
          </p:grpSpPr>
          <p:sp>
            <p:nvSpPr>
              <p:cNvPr id="7" name="Espace réservé du contenu 2"/>
              <p:cNvSpPr txBox="1">
                <a:spLocks/>
              </p:cNvSpPr>
              <p:nvPr/>
            </p:nvSpPr>
            <p:spPr>
              <a:xfrm>
                <a:off x="611560" y="2780928"/>
                <a:ext cx="2952328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fr-F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vent, courants</a:t>
                </a:r>
                <a:r>
                  <a:rPr kumimoji="0" lang="fr-F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, </a:t>
                </a:r>
                <a:r>
                  <a:rPr kumimoji="0" lang="fr-F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cycle de l’eau </a:t>
                </a:r>
              </a:p>
            </p:txBody>
          </p:sp>
          <p:sp>
            <p:nvSpPr>
              <p:cNvPr id="21" name="Espace réservé du contenu 2">
                <a:extLst>
                  <a:ext uri="{FF2B5EF4-FFF2-40B4-BE49-F238E27FC236}">
                    <a16:creationId xmlns:a16="http://schemas.microsoft.com/office/drawing/2014/main" id="{10CAAFBF-D8C6-43DF-A29F-DD47F72FD4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40" y="2203123"/>
                <a:ext cx="3348372" cy="61627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Effet thermique</a:t>
                </a:r>
              </a:p>
            </p:txBody>
          </p:sp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DD4E9AA-D710-4E1E-AD38-3A4F335116BD}"/>
              </a:ext>
            </a:extLst>
          </p:cNvPr>
          <p:cNvGrpSpPr/>
          <p:nvPr/>
        </p:nvGrpSpPr>
        <p:grpSpPr>
          <a:xfrm>
            <a:off x="729465" y="4394703"/>
            <a:ext cx="7998608" cy="2317285"/>
            <a:chOff x="729465" y="4404328"/>
            <a:chExt cx="7998608" cy="2317285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58133CD-1507-4373-B4F1-A1F5EB682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b="19410"/>
            <a:stretch/>
          </p:blipFill>
          <p:spPr>
            <a:xfrm>
              <a:off x="7188899" y="5257435"/>
              <a:ext cx="1272228" cy="1464178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5B43E844-F65C-49B2-93F8-0B8AB42FF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b="26182"/>
            <a:stretch/>
          </p:blipFill>
          <p:spPr>
            <a:xfrm>
              <a:off x="4800454" y="5468915"/>
              <a:ext cx="1505569" cy="1252698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F8A2EB1-B116-4168-8B6A-D87C848A1237}"/>
                </a:ext>
              </a:extLst>
            </p:cNvPr>
            <p:cNvSpPr txBox="1"/>
            <p:nvPr/>
          </p:nvSpPr>
          <p:spPr>
            <a:xfrm>
              <a:off x="4532350" y="4491641"/>
              <a:ext cx="20417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il y a quelques centaines de millions d’années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A0D015C-63C7-4195-84E5-52778FEB7B90}"/>
                </a:ext>
              </a:extLst>
            </p:cNvPr>
            <p:cNvSpPr txBox="1"/>
            <p:nvPr/>
          </p:nvSpPr>
          <p:spPr>
            <a:xfrm>
              <a:off x="7051396" y="4404328"/>
              <a:ext cx="16766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Le </a:t>
              </a:r>
              <a:r>
                <a:rPr lang="fr-FR" b="1" dirty="0"/>
                <a:t>pétrole, gaz, </a:t>
              </a:r>
            </a:p>
            <a:p>
              <a:r>
                <a:rPr lang="fr-FR" b="1" dirty="0"/>
                <a:t>charbon </a:t>
              </a:r>
            </a:p>
            <a:p>
              <a:r>
                <a:rPr lang="fr-FR" dirty="0"/>
                <a:t>d’aujourd’hui</a:t>
              </a:r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E8D049AE-BD3B-4B27-AB2D-C805C63D4714}"/>
                </a:ext>
              </a:extLst>
            </p:cNvPr>
            <p:cNvGrpSpPr/>
            <p:nvPr/>
          </p:nvGrpSpPr>
          <p:grpSpPr>
            <a:xfrm>
              <a:off x="6496887" y="4731697"/>
              <a:ext cx="444624" cy="268592"/>
              <a:chOff x="3491880" y="5887092"/>
              <a:chExt cx="444624" cy="268592"/>
            </a:xfrm>
          </p:grpSpPr>
          <p:sp>
            <p:nvSpPr>
              <p:cNvPr id="43" name="Flèche : chevron 42">
                <a:extLst>
                  <a:ext uri="{FF2B5EF4-FFF2-40B4-BE49-F238E27FC236}">
                    <a16:creationId xmlns:a16="http://schemas.microsoft.com/office/drawing/2014/main" id="{1990BB2D-B582-4E4F-8A7E-614E7A5BD872}"/>
                  </a:ext>
                </a:extLst>
              </p:cNvPr>
              <p:cNvSpPr/>
              <p:nvPr/>
            </p:nvSpPr>
            <p:spPr>
              <a:xfrm>
                <a:off x="3491880" y="5887092"/>
                <a:ext cx="148208" cy="267128"/>
              </a:xfrm>
              <a:prstGeom prst="chevr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lèche : chevron 43">
                <a:extLst>
                  <a:ext uri="{FF2B5EF4-FFF2-40B4-BE49-F238E27FC236}">
                    <a16:creationId xmlns:a16="http://schemas.microsoft.com/office/drawing/2014/main" id="{3B844310-BE16-4938-9BF7-2910DBC39AC5}"/>
                  </a:ext>
                </a:extLst>
              </p:cNvPr>
              <p:cNvSpPr/>
              <p:nvPr/>
            </p:nvSpPr>
            <p:spPr>
              <a:xfrm>
                <a:off x="3640088" y="5887824"/>
                <a:ext cx="148208" cy="267128"/>
              </a:xfrm>
              <a:prstGeom prst="chevr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Flèche : chevron 44">
                <a:extLst>
                  <a:ext uri="{FF2B5EF4-FFF2-40B4-BE49-F238E27FC236}">
                    <a16:creationId xmlns:a16="http://schemas.microsoft.com/office/drawing/2014/main" id="{07295650-EAF1-40FB-AE6D-354D37F4E09E}"/>
                  </a:ext>
                </a:extLst>
              </p:cNvPr>
              <p:cNvSpPr/>
              <p:nvPr/>
            </p:nvSpPr>
            <p:spPr>
              <a:xfrm>
                <a:off x="3788296" y="5888556"/>
                <a:ext cx="148208" cy="267128"/>
              </a:xfrm>
              <a:prstGeom prst="chevr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5B7FBE6C-D541-4DE3-B83F-B86F4A428F71}"/>
                </a:ext>
              </a:extLst>
            </p:cNvPr>
            <p:cNvGrpSpPr/>
            <p:nvPr/>
          </p:nvGrpSpPr>
          <p:grpSpPr>
            <a:xfrm>
              <a:off x="729465" y="4524359"/>
              <a:ext cx="4073822" cy="576064"/>
              <a:chOff x="729465" y="4524359"/>
              <a:chExt cx="4073822" cy="576064"/>
            </a:xfrm>
          </p:grpSpPr>
          <p:sp>
            <p:nvSpPr>
              <p:cNvPr id="42" name="Bulle narrative : ronde 41">
                <a:extLst>
                  <a:ext uri="{FF2B5EF4-FFF2-40B4-BE49-F238E27FC236}">
                    <a16:creationId xmlns:a16="http://schemas.microsoft.com/office/drawing/2014/main" id="{C63E0DD0-EED1-4282-A1FA-D07E3247B881}"/>
                  </a:ext>
                </a:extLst>
              </p:cNvPr>
              <p:cNvSpPr/>
              <p:nvPr/>
            </p:nvSpPr>
            <p:spPr>
              <a:xfrm>
                <a:off x="729465" y="4524359"/>
                <a:ext cx="2863823" cy="576064"/>
              </a:xfrm>
              <a:prstGeom prst="wedgeEllipseCallout">
                <a:avLst>
                  <a:gd name="adj1" fmla="val 89453"/>
                  <a:gd name="adj2" fmla="val 461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Flèche : chevron 46">
                <a:extLst>
                  <a:ext uri="{FF2B5EF4-FFF2-40B4-BE49-F238E27FC236}">
                    <a16:creationId xmlns:a16="http://schemas.microsoft.com/office/drawing/2014/main" id="{34569D16-0607-4AD2-BB8D-B040560AAA59}"/>
                  </a:ext>
                </a:extLst>
              </p:cNvPr>
              <p:cNvSpPr/>
              <p:nvPr/>
            </p:nvSpPr>
            <p:spPr>
              <a:xfrm>
                <a:off x="4655079" y="4707503"/>
                <a:ext cx="148208" cy="267128"/>
              </a:xfrm>
              <a:prstGeom prst="chevr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ZoneTexte 33"/>
          <p:cNvSpPr txBox="1"/>
          <p:nvPr/>
        </p:nvSpPr>
        <p:spPr>
          <a:xfrm>
            <a:off x="2387065" y="798897"/>
            <a:ext cx="5342022" cy="6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L’énergie vient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16824" cy="115212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de l’Homme :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maîtrise de l’énergie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FEA5B71-AE1C-EB96-B09D-220DD482C2FE}"/>
              </a:ext>
            </a:extLst>
          </p:cNvPr>
          <p:cNvGrpSpPr/>
          <p:nvPr/>
        </p:nvGrpSpPr>
        <p:grpSpPr>
          <a:xfrm>
            <a:off x="353552" y="1392824"/>
            <a:ext cx="8208912" cy="2463953"/>
            <a:chOff x="395536" y="1556793"/>
            <a:chExt cx="8208912" cy="2463953"/>
          </a:xfrm>
        </p:grpSpPr>
        <p:sp>
          <p:nvSpPr>
            <p:cNvPr id="14" name="ZoneTexte 13"/>
            <p:cNvSpPr txBox="1"/>
            <p:nvPr/>
          </p:nvSpPr>
          <p:spPr>
            <a:xfrm>
              <a:off x="1043608" y="2204864"/>
              <a:ext cx="75608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Cuisson des aliments (hygiène) </a:t>
              </a:r>
            </a:p>
            <a:p>
              <a:r>
                <a:rPr lang="fr-FR" sz="2800" dirty="0"/>
                <a:t>Protection contre les animaux sauvages (sécurité)</a:t>
              </a:r>
            </a:p>
            <a:p>
              <a:r>
                <a:rPr lang="fr-FR" sz="2800" dirty="0"/>
                <a:t>Chaleur (confort) </a:t>
              </a:r>
            </a:p>
            <a:p>
              <a:r>
                <a:rPr lang="fr-FR" sz="2800" dirty="0"/>
                <a:t>Technologie des métaux </a:t>
              </a:r>
              <a:r>
                <a:rPr lang="fr-FR" sz="1600" dirty="0"/>
                <a:t>(cuivre : -4000 ; bronze ; -2500 ; fer : -1000)</a:t>
              </a:r>
              <a:r>
                <a:rPr lang="fr-FR" sz="2800" b="1" dirty="0"/>
                <a:t> 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95536" y="1556793"/>
              <a:ext cx="7560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/>
                <a:t>Maîtrise du feu     </a:t>
              </a:r>
              <a:r>
                <a:rPr lang="fr-FR" sz="2800" dirty="0"/>
                <a:t>– 700.000 ans ?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6EA2CE6-94EA-E44D-731E-96B34E15508F}"/>
              </a:ext>
            </a:extLst>
          </p:cNvPr>
          <p:cNvGrpSpPr/>
          <p:nvPr/>
        </p:nvGrpSpPr>
        <p:grpSpPr>
          <a:xfrm>
            <a:off x="425560" y="3895892"/>
            <a:ext cx="8136904" cy="1530171"/>
            <a:chOff x="395536" y="4149080"/>
            <a:chExt cx="8136904" cy="1530171"/>
          </a:xfrm>
        </p:grpSpPr>
        <p:sp>
          <p:nvSpPr>
            <p:cNvPr id="8" name="ZoneTexte 7"/>
            <p:cNvSpPr txBox="1"/>
            <p:nvPr/>
          </p:nvSpPr>
          <p:spPr>
            <a:xfrm>
              <a:off x="395536" y="4149080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/>
                <a:t>Maîtrise du vent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71600" y="4725144"/>
              <a:ext cx="75608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1</a:t>
              </a:r>
              <a:r>
                <a:rPr lang="fr-FR" sz="2800" baseline="30000" dirty="0"/>
                <a:t>ère</a:t>
              </a:r>
              <a:r>
                <a:rPr lang="fr-FR" sz="2800" dirty="0"/>
                <a:t> représentation de voilier : -5000</a:t>
              </a:r>
            </a:p>
            <a:p>
              <a:r>
                <a:rPr lang="fr-FR" sz="2800" dirty="0"/>
                <a:t>Moulin à vent : (-3000 ?) -700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31D010-15FD-90B6-08D1-73897B8333E4}"/>
              </a:ext>
            </a:extLst>
          </p:cNvPr>
          <p:cNvGrpSpPr/>
          <p:nvPr/>
        </p:nvGrpSpPr>
        <p:grpSpPr>
          <a:xfrm>
            <a:off x="467544" y="5426060"/>
            <a:ext cx="8208912" cy="1099284"/>
            <a:chOff x="467544" y="5301208"/>
            <a:chExt cx="8208912" cy="1099284"/>
          </a:xfrm>
        </p:grpSpPr>
        <p:sp>
          <p:nvSpPr>
            <p:cNvPr id="10" name="ZoneTexte 9"/>
            <p:cNvSpPr txBox="1"/>
            <p:nvPr/>
          </p:nvSpPr>
          <p:spPr>
            <a:xfrm>
              <a:off x="467544" y="5301208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/>
                <a:t>Maîtrise de l’eau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43608" y="5877272"/>
              <a:ext cx="7632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Moulin hydraulique : un peu avant notre ère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043-BDCD-4051-82B8-E845CDAC6EE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03648" y="260648"/>
            <a:ext cx="691276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 révolution « industrielle »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6515EFD-B9DD-2D3D-41B9-BBABC3CDD7A8}"/>
              </a:ext>
            </a:extLst>
          </p:cNvPr>
          <p:cNvGrpSpPr/>
          <p:nvPr/>
        </p:nvGrpSpPr>
        <p:grpSpPr>
          <a:xfrm>
            <a:off x="395536" y="1218285"/>
            <a:ext cx="8604448" cy="1289757"/>
            <a:chOff x="395536" y="1218285"/>
            <a:chExt cx="8604448" cy="1289757"/>
          </a:xfrm>
        </p:grpSpPr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395536" y="1218285"/>
              <a:ext cx="7344816" cy="86409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fr-FR" sz="3600" b="1" dirty="0"/>
                <a:t>Chaleur =&gt; Mécanique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Espace réservé du contenu 2"/>
            <p:cNvSpPr txBox="1">
              <a:spLocks/>
            </p:cNvSpPr>
            <p:nvPr/>
          </p:nvSpPr>
          <p:spPr>
            <a:xfrm>
              <a:off x="395536" y="1988840"/>
              <a:ext cx="8604448" cy="51920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400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6700" dirty="0"/>
                <a:t>Machine à vapeur : Denis PAPIN (1679), </a:t>
              </a:r>
              <a:r>
                <a:rPr lang="fr-FR" sz="6700" b="1" dirty="0"/>
                <a:t>James WATT</a:t>
              </a:r>
              <a:r>
                <a:rPr lang="fr-FR" sz="6700" dirty="0"/>
                <a:t> (1769)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643BE4AF-B757-38F0-BB3A-E78A699A16C6}"/>
              </a:ext>
            </a:extLst>
          </p:cNvPr>
          <p:cNvGrpSpPr/>
          <p:nvPr/>
        </p:nvGrpSpPr>
        <p:grpSpPr>
          <a:xfrm>
            <a:off x="395536" y="3724605"/>
            <a:ext cx="7560840" cy="1166599"/>
            <a:chOff x="395536" y="2622441"/>
            <a:chExt cx="7560840" cy="1166599"/>
          </a:xfrm>
        </p:grpSpPr>
        <p:sp>
          <p:nvSpPr>
            <p:cNvPr id="17" name="Espace réservé du contenu 2"/>
            <p:cNvSpPr txBox="1">
              <a:spLocks/>
            </p:cNvSpPr>
            <p:nvPr/>
          </p:nvSpPr>
          <p:spPr>
            <a:xfrm>
              <a:off x="395536" y="2622441"/>
              <a:ext cx="7560840" cy="79208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fr-FR" sz="3600" b="1" dirty="0"/>
                <a:t>Mécanique =&gt; électricité industrielle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Espace réservé du contenu 2"/>
            <p:cNvSpPr txBox="1">
              <a:spLocks/>
            </p:cNvSpPr>
            <p:nvPr/>
          </p:nvSpPr>
          <p:spPr>
            <a:xfrm>
              <a:off x="683568" y="3306517"/>
              <a:ext cx="4608512" cy="48252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5900" dirty="0" err="1"/>
                <a:t>Zénobe</a:t>
              </a:r>
              <a:r>
                <a:rPr lang="fr-FR" sz="5900" dirty="0"/>
                <a:t> GRAMME (1869)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E0AF4AB-087D-9527-95D2-CA7301AEA9A7}"/>
              </a:ext>
            </a:extLst>
          </p:cNvPr>
          <p:cNvGrpSpPr/>
          <p:nvPr/>
        </p:nvGrpSpPr>
        <p:grpSpPr>
          <a:xfrm>
            <a:off x="323528" y="2637249"/>
            <a:ext cx="7776864" cy="1037729"/>
            <a:chOff x="395536" y="4005064"/>
            <a:chExt cx="7776864" cy="1037729"/>
          </a:xfrm>
        </p:grpSpPr>
        <p:sp>
          <p:nvSpPr>
            <p:cNvPr id="20" name="Espace réservé du contenu 2"/>
            <p:cNvSpPr txBox="1">
              <a:spLocks/>
            </p:cNvSpPr>
            <p:nvPr/>
          </p:nvSpPr>
          <p:spPr>
            <a:xfrm>
              <a:off x="395536" y="4005064"/>
              <a:ext cx="7776864" cy="86409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55000" lnSpcReduction="20000"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fr-FR" sz="6700" b="1" dirty="0"/>
                <a:t>Électricité =&gt; Mécanique (moteur)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sp>
          <p:nvSpPr>
            <p:cNvPr id="21" name="Espace réservé du contenu 2"/>
            <p:cNvSpPr txBox="1">
              <a:spLocks/>
            </p:cNvSpPr>
            <p:nvPr/>
          </p:nvSpPr>
          <p:spPr>
            <a:xfrm>
              <a:off x="683568" y="4581128"/>
              <a:ext cx="6336704" cy="46166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32500" lnSpcReduction="20000"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fr-FR" sz="8600" dirty="0"/>
                <a:t>Michel FARADAY – Peter BARLOW 1822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539552" y="508518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Années 1890 : métro, tramway, funiculaire, taxis électriques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0970" y="0"/>
            <a:ext cx="7394024" cy="8382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véhicules électriques en 1900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62464" y="6521384"/>
            <a:ext cx="581536" cy="336616"/>
          </a:xfrm>
        </p:spPr>
        <p:txBody>
          <a:bodyPr/>
          <a:lstStyle/>
          <a:p>
            <a:fld id="{429B0043-BDCD-4051-82B8-E845CDAC6EE6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2575878"/>
            <a:ext cx="4176464" cy="40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45972"/>
            <a:ext cx="4105275" cy="30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0" y="4025632"/>
            <a:ext cx="4145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« Jamais contente » atteint, pour la 1</a:t>
            </a:r>
            <a:r>
              <a:rPr lang="fr-FR" sz="2400" baseline="30000" dirty="0"/>
              <a:t>ère</a:t>
            </a:r>
            <a:r>
              <a:rPr lang="fr-FR" sz="2400" dirty="0"/>
              <a:t> fois, </a:t>
            </a:r>
          </a:p>
          <a:p>
            <a:r>
              <a:rPr lang="fr-FR" sz="2400" dirty="0"/>
              <a:t>le record de 100 km/h en 1899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203960" y="5657880"/>
            <a:ext cx="361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En 1900, 1/3 des voitures </a:t>
            </a:r>
          </a:p>
          <a:p>
            <a:pPr algn="ctr"/>
            <a:r>
              <a:rPr lang="fr-FR" sz="2400" dirty="0"/>
              <a:t>étaient électriques</a:t>
            </a:r>
            <a:r>
              <a:rPr lang="fr-FR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2207" y="770573"/>
            <a:ext cx="2066661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6072166" y="1020110"/>
            <a:ext cx="30718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Lady Florence Norman,</a:t>
            </a:r>
          </a:p>
          <a:p>
            <a:pPr algn="ctr"/>
            <a:r>
              <a:rPr lang="fr-FR" sz="2400" dirty="0"/>
              <a:t>Suffragette, 1916</a:t>
            </a: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30286</TotalTime>
  <Words>2463</Words>
  <Application>Microsoft Office PowerPoint</Application>
  <PresentationFormat>Affichage à l'écran (4:3)</PresentationFormat>
  <Paragraphs>511</Paragraphs>
  <Slides>35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Segoe Script</vt:lpstr>
      <vt:lpstr>Symbol</vt:lpstr>
      <vt:lpstr>Wingdings</vt:lpstr>
      <vt:lpstr>Thème Office</vt:lpstr>
      <vt:lpstr>Document</vt:lpstr>
      <vt:lpstr>Présentation PowerPoint</vt:lpstr>
      <vt:lpstr>Qu’est-ce que l’énergie ?</vt:lpstr>
      <vt:lpstr>A quoi sert l’énergie ?</vt:lpstr>
      <vt:lpstr>Présentation PowerPoint</vt:lpstr>
      <vt:lpstr>Présentation PowerPoint</vt:lpstr>
      <vt:lpstr>D’où vient l’énergie ?</vt:lpstr>
      <vt:lpstr>Histoire de l’Homme : la maîtrise de l’énergie</vt:lpstr>
      <vt:lpstr>Présentation PowerPoint</vt:lpstr>
      <vt:lpstr>Les véhicules électriques en 1900</vt:lpstr>
      <vt:lpstr>Présentation PowerPoint</vt:lpstr>
      <vt:lpstr>Présentation PowerPoint</vt:lpstr>
      <vt:lpstr>Présentation PowerPoint</vt:lpstr>
      <vt:lpstr>Important : ne pas confondre   Energie    et     Puissance</vt:lpstr>
      <vt:lpstr>Premier ordre de grandeur Besoins humains quotidiens</vt:lpstr>
      <vt:lpstr>Utilisation de l’énergie humaine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Notre consommation d’énergies fossiles a un coût sur l’environnement</vt:lpstr>
      <vt:lpstr>Présentation PowerPoint</vt:lpstr>
      <vt:lpstr>Présentation PowerPoint</vt:lpstr>
      <vt:lpstr>Qu’est-ce qu’on risque avec 5°C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Moyens de production d’électricité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PM</dc:creator>
  <cp:lastModifiedBy>guy-marie</cp:lastModifiedBy>
  <cp:revision>566</cp:revision>
  <cp:lastPrinted>2023-01-19T20:50:19Z</cp:lastPrinted>
  <dcterms:created xsi:type="dcterms:W3CDTF">2016-10-15T13:11:33Z</dcterms:created>
  <dcterms:modified xsi:type="dcterms:W3CDTF">2024-03-27T09:11:57Z</dcterms:modified>
</cp:coreProperties>
</file>